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5"/>
  </p:notesMasterIdLst>
  <p:handoutMasterIdLst>
    <p:handoutMasterId r:id="rId16"/>
  </p:handoutMasterIdLst>
  <p:sldIdLst>
    <p:sldId id="256" r:id="rId2"/>
    <p:sldId id="907" r:id="rId3"/>
    <p:sldId id="902" r:id="rId4"/>
    <p:sldId id="950" r:id="rId5"/>
    <p:sldId id="953" r:id="rId6"/>
    <p:sldId id="952" r:id="rId7"/>
    <p:sldId id="954" r:id="rId8"/>
    <p:sldId id="960" r:id="rId9"/>
    <p:sldId id="964" r:id="rId10"/>
    <p:sldId id="965" r:id="rId11"/>
    <p:sldId id="963" r:id="rId12"/>
    <p:sldId id="966" r:id="rId13"/>
    <p:sldId id="889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clrMru>
    <a:srgbClr val="C7E3C7"/>
    <a:srgbClr val="57257D"/>
    <a:srgbClr val="424E1A"/>
    <a:srgbClr val="2B133D"/>
    <a:srgbClr val="EDDEBD"/>
    <a:srgbClr val="FFCC99"/>
    <a:srgbClr val="0F6FC6"/>
    <a:srgbClr val="996600"/>
    <a:srgbClr val="8A0404"/>
    <a:srgbClr val="E8BEB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6" autoAdjust="0"/>
    <p:restoredTop sz="98818" autoAdjust="0"/>
  </p:normalViewPr>
  <p:slideViewPr>
    <p:cSldViewPr snapToGrid="0">
      <p:cViewPr>
        <p:scale>
          <a:sx n="90" d="100"/>
          <a:sy n="90" d="100"/>
        </p:scale>
        <p:origin x="-450" y="-300"/>
      </p:cViewPr>
      <p:guideLst>
        <p:guide orient="horz" pos="1051"/>
        <p:guide pos="3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-3120" y="-78"/>
      </p:cViewPr>
      <p:guideLst>
        <p:guide orient="horz" pos="3025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3170420" cy="480495"/>
          </a:xfrm>
          <a:prstGeom prst="rect">
            <a:avLst/>
          </a:prstGeom>
        </p:spPr>
        <p:txBody>
          <a:bodyPr vert="horz" lIns="95235" tIns="47618" rIns="95235" bIns="47618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5" y="9118532"/>
            <a:ext cx="3170420" cy="480495"/>
          </a:xfrm>
          <a:prstGeom prst="rect">
            <a:avLst/>
          </a:prstGeom>
        </p:spPr>
        <p:txBody>
          <a:bodyPr vert="horz" lIns="95235" tIns="47618" rIns="95235" bIns="47618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285" y="9118532"/>
            <a:ext cx="3171670" cy="480495"/>
          </a:xfrm>
          <a:prstGeom prst="rect">
            <a:avLst/>
          </a:prstGeom>
        </p:spPr>
        <p:txBody>
          <a:bodyPr vert="horz" wrap="square" lIns="95235" tIns="47618" rIns="95235" bIns="4761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" charset="0"/>
              </a:defRPr>
            </a:lvl1pPr>
          </a:lstStyle>
          <a:p>
            <a:pPr>
              <a:defRPr/>
            </a:pPr>
            <a:fld id="{1E82EBD8-9003-4FD7-899A-20AAC1AAF4A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3170420" cy="480495"/>
          </a:xfrm>
          <a:prstGeom prst="rect">
            <a:avLst/>
          </a:prstGeom>
        </p:spPr>
        <p:txBody>
          <a:bodyPr vert="horz" lIns="95235" tIns="47618" rIns="95235" bIns="47618" rtlCol="0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285" y="1"/>
            <a:ext cx="3171670" cy="480495"/>
          </a:xfrm>
          <a:prstGeom prst="rect">
            <a:avLst/>
          </a:prstGeom>
        </p:spPr>
        <p:txBody>
          <a:bodyPr vert="horz" wrap="square" lIns="95235" tIns="47618" rIns="95235" bIns="4761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February 26, 2014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7550"/>
            <a:ext cx="4802188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235" tIns="47618" rIns="95235" bIns="47618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024" y="4559272"/>
            <a:ext cx="5852411" cy="4322278"/>
          </a:xfrm>
          <a:prstGeom prst="rect">
            <a:avLst/>
          </a:prstGeom>
        </p:spPr>
        <p:txBody>
          <a:bodyPr vert="horz" lIns="95235" tIns="47618" rIns="95235" bIns="4761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5" y="9118532"/>
            <a:ext cx="3170420" cy="480495"/>
          </a:xfrm>
          <a:prstGeom prst="rect">
            <a:avLst/>
          </a:prstGeom>
        </p:spPr>
        <p:txBody>
          <a:bodyPr vert="horz" lIns="95235" tIns="47618" rIns="95235" bIns="47618" rtlCol="0" anchor="b"/>
          <a:lstStyle>
            <a:lvl1pPr algn="l">
              <a:defRPr sz="1200"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285" y="9118532"/>
            <a:ext cx="3171670" cy="480495"/>
          </a:xfrm>
          <a:prstGeom prst="rect">
            <a:avLst/>
          </a:prstGeom>
        </p:spPr>
        <p:txBody>
          <a:bodyPr vert="horz" wrap="square" lIns="95235" tIns="47618" rIns="95235" bIns="4761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Arial" charset="0"/>
              </a:defRPr>
            </a:lvl1pPr>
          </a:lstStyle>
          <a:p>
            <a:pPr>
              <a:defRPr/>
            </a:pPr>
            <a:fld id="{1E127987-C517-48A3-B3EC-51C82A56A4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127987-C517-48A3-B3EC-51C82A56A4E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E127987-C517-48A3-B3EC-51C82A56A4E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D6EE5F9-655A-480D-BBD4-560CBCE88337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CA5954A-F694-4B6D-A5D4-39EA9E86FB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39E0A-ADB6-4E39-999C-C52C474ABCD5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411859F8-94DE-48E3-8D21-B463A9AC2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B4D75-18BF-48B0-BA72-37E2C4D844C3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98F7E-C894-4DA0-ADA2-F19344A08F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1EF94F-6B37-4780-9CCB-E51240C66F17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F0E3F-C7DD-4335-BD95-77F9A32656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EEB96-4DD5-42AB-AFBE-D5060254890F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9947F-CDD7-46B2-8247-20C8639AE4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284CF5-6950-4362-8E1F-3008BE415270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/>
            </a:lvl1pPr>
          </a:lstStyle>
          <a:p>
            <a:pPr>
              <a:defRPr/>
            </a:pPr>
            <a:fld id="{055EBC4C-84E9-4C4D-91A5-55B9EC83E0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867E6-D5B2-47B5-B701-8000A0E0E9C0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0372C-6266-4840-B316-894A26E1FF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2955D-E019-42BD-9BF5-90BA09F2587B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F1235-065D-4FCF-B927-565503E840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11EF8-3F55-4C79-9676-CB61281A3BCE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6F8513-AF01-4DA2-94D6-EB7E042274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0279C-77BA-4C93-A161-03E66A8C6FF6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6E97E4-EBE8-438B-AC3E-A33233E467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67E5E2A-E054-4412-B588-1F1A7EC3D796}" type="datetime1">
              <a:rPr lang="en-US" smtClean="0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7C5ACD-BD9D-48C4-9A70-77D8F191EB2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  <a:latin typeface="Tw Cen MT" charset="0"/>
                <a:ea typeface="Arial" charset="0"/>
              </a:defRPr>
            </a:lvl1pPr>
          </a:lstStyle>
          <a:p>
            <a:pPr>
              <a:defRPr/>
            </a:pPr>
            <a:fld id="{567E5E2A-E054-4412-B588-1F1A7EC3D796}" type="datetime1">
              <a:rPr lang="en-US"/>
              <a:pPr>
                <a:defRPr/>
              </a:pPr>
              <a:t>3/27/2014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>
                <a:solidFill>
                  <a:srgbClr val="FFFFFF"/>
                </a:solidFill>
                <a:latin typeface="Tw Cen MT" charset="0"/>
                <a:ea typeface="Arial" charset="0"/>
              </a:defRPr>
            </a:lvl1pPr>
          </a:lstStyle>
          <a:p>
            <a:pPr>
              <a:defRPr/>
            </a:pPr>
            <a:fld id="{3B7C5ACD-BD9D-48C4-9A70-77D8F191EB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43" r:id="rId1"/>
    <p:sldLayoutId id="2147486144" r:id="rId2"/>
    <p:sldLayoutId id="2147486145" r:id="rId3"/>
    <p:sldLayoutId id="2147486146" r:id="rId4"/>
    <p:sldLayoutId id="2147486147" r:id="rId5"/>
    <p:sldLayoutId id="2147486140" r:id="rId6"/>
    <p:sldLayoutId id="2147486148" r:id="rId7"/>
    <p:sldLayoutId id="2147486141" r:id="rId8"/>
    <p:sldLayoutId id="2147486151" r:id="rId9"/>
    <p:sldLayoutId id="2147486149" r:id="rId10"/>
    <p:sldLayoutId id="2147486142" r:id="rId11"/>
    <p:sldLayoutId id="214748615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0BD0D9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10CF9B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ritter.tea.state.tx.us/perfreport/account/2014/index.html" TargetMode="Externa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Relationship Id="rId6" Type="http://schemas.openxmlformats.org/officeDocument/2006/relationships/hyperlink" Target="mailto:performance.reporting@tea.state.tx.us" TargetMode="External"/><Relationship Id="rId5" Type="http://schemas.openxmlformats.org/officeDocument/2006/relationships/hyperlink" Target="http://www.tea.state.tx.us/perfreport" TargetMode="External"/><Relationship Id="rId4" Type="http://schemas.openxmlformats.org/officeDocument/2006/relationships/hyperlink" Target="http://ritter.tea.state.tx.us/perfreport/account/2013/index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ChangeArrowheads="1"/>
          </p:cNvSpPr>
          <p:nvPr/>
        </p:nvSpPr>
        <p:spPr bwMode="auto">
          <a:xfrm>
            <a:off x="1644650" y="4765675"/>
            <a:ext cx="7285038" cy="836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900"/>
              </a:lnSpc>
            </a:pPr>
            <a:r>
              <a:rPr lang="en-US" sz="2600" b="1" dirty="0" smtClean="0">
                <a:solidFill>
                  <a:schemeClr val="bg2"/>
                </a:solidFill>
                <a:latin typeface="Goudy Old Style" pitchFamily="18" charset="0"/>
              </a:rPr>
              <a:t>AADDC: Science and Social Studies </a:t>
            </a:r>
            <a:r>
              <a:rPr lang="en-US" sz="2600" b="1" dirty="0" smtClean="0">
                <a:solidFill>
                  <a:schemeClr val="bg2"/>
                </a:solidFill>
                <a:latin typeface="Goudy Old Style" pitchFamily="18" charset="0"/>
                <a:sym typeface="Wingdings" pitchFamily="2" charset="2"/>
              </a:rPr>
              <a:t>| March 7, 2014 </a:t>
            </a:r>
            <a:r>
              <a:rPr lang="en-US" sz="2600" b="1" dirty="0" smtClean="0">
                <a:solidFill>
                  <a:srgbClr val="4FCEFF"/>
                </a:solidFill>
                <a:latin typeface="Goudy Old Style" pitchFamily="18" charset="0"/>
                <a:sym typeface="Wingdings" pitchFamily="2" charset="2"/>
              </a:rPr>
              <a:t> </a:t>
            </a:r>
            <a:endParaRPr lang="en-US" sz="2600" b="1" dirty="0" smtClean="0">
              <a:solidFill>
                <a:srgbClr val="4FCEFF"/>
              </a:solidFill>
              <a:latin typeface="Goudy Old Style" pitchFamily="18" charset="0"/>
            </a:endParaRPr>
          </a:p>
          <a:p>
            <a:pPr>
              <a:lnSpc>
                <a:spcPts val="2900"/>
              </a:lnSpc>
            </a:pPr>
            <a:endParaRPr lang="en-US" sz="2800" b="1" dirty="0">
              <a:solidFill>
                <a:srgbClr val="4FCEFF"/>
              </a:solidFill>
              <a:latin typeface="Goudy Old Style" pitchFamily="18" charset="0"/>
            </a:endParaRPr>
          </a:p>
        </p:txBody>
      </p:sp>
      <p:sp>
        <p:nvSpPr>
          <p:cNvPr id="10243" name="Rectangle 9"/>
          <p:cNvSpPr>
            <a:spLocks noChangeArrowheads="1"/>
          </p:cNvSpPr>
          <p:nvPr/>
        </p:nvSpPr>
        <p:spPr bwMode="auto">
          <a:xfrm>
            <a:off x="1657350" y="5577840"/>
            <a:ext cx="7546975" cy="740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9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9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Assessment and Accountability</a:t>
            </a:r>
          </a:p>
          <a:p>
            <a:pPr>
              <a:lnSpc>
                <a:spcPts val="2600"/>
              </a:lnSpc>
            </a:pPr>
            <a:r>
              <a:rPr lang="en-US" sz="1900" b="1" dirty="0">
                <a:solidFill>
                  <a:srgbClr val="0B5395"/>
                </a:solidFill>
                <a:latin typeface="Goudy Old Style" pitchFamily="18" charset="0"/>
              </a:rPr>
              <a:t>Division of Performance Reporting</a:t>
            </a:r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860066" y="683370"/>
            <a:ext cx="7406640" cy="5388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5900"/>
              </a:lnSpc>
            </a:pPr>
            <a:r>
              <a:rPr lang="en-US" sz="6000" b="1" dirty="0" smtClean="0">
                <a:solidFill>
                  <a:srgbClr val="C00000"/>
                </a:solidFill>
                <a:latin typeface="Goudy Old Style" pitchFamily="18" charset="0"/>
              </a:rPr>
              <a:t>Overview of</a:t>
            </a:r>
          </a:p>
          <a:p>
            <a:pPr marL="574675">
              <a:lnSpc>
                <a:spcPts val="5900"/>
              </a:lnSpc>
            </a:pPr>
            <a:r>
              <a:rPr lang="en-US" sz="6600" b="1" dirty="0" smtClean="0">
                <a:solidFill>
                  <a:srgbClr val="C00000"/>
                </a:solidFill>
                <a:latin typeface="Goudy Old Style" pitchFamily="18" charset="0"/>
              </a:rPr>
              <a:t>Academic Achievement</a:t>
            </a:r>
          </a:p>
          <a:p>
            <a:pPr marL="1377950">
              <a:lnSpc>
                <a:spcPts val="5900"/>
              </a:lnSpc>
            </a:pPr>
            <a:r>
              <a:rPr lang="en-US" sz="6600" b="1" dirty="0" smtClean="0">
                <a:solidFill>
                  <a:srgbClr val="C00000"/>
                </a:solidFill>
                <a:latin typeface="Goudy Old Style" pitchFamily="18" charset="0"/>
              </a:rPr>
              <a:t>Distinction</a:t>
            </a:r>
          </a:p>
          <a:p>
            <a:pPr marL="1377950">
              <a:lnSpc>
                <a:spcPts val="5900"/>
              </a:lnSpc>
            </a:pPr>
            <a:r>
              <a:rPr lang="en-US" sz="6600" b="1" dirty="0" smtClean="0">
                <a:solidFill>
                  <a:srgbClr val="C00000"/>
                </a:solidFill>
                <a:latin typeface="Goudy Old Style" pitchFamily="18" charset="0"/>
              </a:rPr>
              <a:t>Designations</a:t>
            </a:r>
          </a:p>
          <a:p>
            <a:pPr>
              <a:lnSpc>
                <a:spcPts val="5900"/>
              </a:lnSpc>
            </a:pPr>
            <a:endParaRPr lang="en-US" sz="3000" b="1" dirty="0" smtClean="0">
              <a:solidFill>
                <a:srgbClr val="002060"/>
              </a:solidFill>
              <a:latin typeface="Goudy Old Style" pitchFamily="18" charset="0"/>
            </a:endParaRPr>
          </a:p>
          <a:p>
            <a:pPr>
              <a:lnSpc>
                <a:spcPts val="5900"/>
              </a:lnSpc>
            </a:pPr>
            <a:endParaRPr lang="en-US" sz="3000" b="1" dirty="0">
              <a:solidFill>
                <a:srgbClr val="002060"/>
              </a:solidFill>
              <a:latin typeface="Goudy Old Style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1891" y="1186837"/>
            <a:ext cx="8562108" cy="384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900" b="1" dirty="0" smtClean="0">
                <a:latin typeface="Calibri" pitchFamily="34" charset="0"/>
              </a:rPr>
              <a:t>Mathematics Example: Pflugerville HS</a:t>
            </a:r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640080" y="274320"/>
            <a:ext cx="7955280" cy="868680"/>
          </a:xfrm>
          <a:solidFill>
            <a:schemeClr val="accent1"/>
          </a:solidFill>
        </p:spPr>
        <p:txBody>
          <a:bodyPr/>
          <a:lstStyle/>
          <a:p>
            <a:r>
              <a:rPr lang="en-US" sz="30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Methodology for AADD – Step 3 </a:t>
            </a:r>
            <a:endParaRPr lang="en-US" sz="3000" dirty="0" smtClean="0">
              <a:solidFill>
                <a:schemeClr val="bg1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48809" y="1600406"/>
          <a:ext cx="8423051" cy="3356061"/>
        </p:xfrm>
        <a:graphic>
          <a:graphicData uri="http://schemas.openxmlformats.org/drawingml/2006/table">
            <a:tbl>
              <a:tblPr/>
              <a:tblGrid>
                <a:gridCol w="427366"/>
                <a:gridCol w="1112275"/>
                <a:gridCol w="4572000"/>
                <a:gridCol w="762748"/>
                <a:gridCol w="762748"/>
                <a:gridCol w="135277"/>
                <a:gridCol w="650637"/>
              </a:tblGrid>
              <a:tr h="223769"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Step 1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Calculate </a:t>
                      </a:r>
                      <a:r>
                        <a:rPr lang="en-US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campus performance on each distinction indicator for </a:t>
                      </a: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subject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 dirty="0" smtClean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Compare </a:t>
                      </a:r>
                      <a:r>
                        <a:rPr lang="en-US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performance on each indicator to campuses in Comparison </a:t>
                      </a:r>
                      <a:r>
                        <a:rPr lang="en-U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Group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</a:rPr>
                        <a:t>Indicator                                    </a:t>
                      </a:r>
                      <a:r>
                        <a:rPr lang="en-US" sz="1200" baseline="0" dirty="0" smtClean="0">
                          <a:latin typeface="Calibri" pitchFamily="34" charset="0"/>
                          <a:ea typeface="Times"/>
                          <a:cs typeface="Calibri"/>
                        </a:rPr>
                        <a:t>                                                                    </a:t>
                      </a:r>
                      <a:r>
                        <a:rPr lang="en-US" sz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flugerville</a:t>
                      </a:r>
                      <a:r>
                        <a:rPr lang="en-US" sz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 HS</a:t>
                      </a: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 Score</a:t>
                      </a: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Quartile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 smtClean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41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Attendance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Rate</a:t>
                      </a: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  <a:p>
                      <a:pPr marL="17780" marR="163322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Greater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Than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Expected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Progress: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  <a:r>
                        <a:rPr sz="1200" b="0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 smtClean="0">
                          <a:latin typeface="Calibri" pitchFamily="34" charset="0"/>
                          <a:cs typeface="Arial"/>
                        </a:rPr>
                        <a:t>Grade</a:t>
                      </a:r>
                      <a:r>
                        <a:rPr sz="1200" b="0" spc="25" dirty="0" smtClean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5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(Level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III)</a:t>
                      </a:r>
                      <a:r>
                        <a:rPr sz="1200" b="0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Algebra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b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y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Grade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8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-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Participation</a:t>
                      </a: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Algebra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b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y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Grade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8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-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(Level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III)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AP/IB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an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d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Advanced/Dual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Enrollment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Cours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Completio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n</a:t>
                      </a:r>
                      <a:r>
                        <a:rPr sz="1200" b="0" spc="30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Participation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AP/IB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Examination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SAT/ACT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Participation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SAT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ACT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96.1%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R="17145" algn="r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2%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endParaRPr lang="en-US" sz="1200" b="0" spc="-5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endParaRPr lang="en-US" sz="1200" b="0" spc="-5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endParaRPr lang="en-US" sz="1200" b="0" spc="-5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1200" b="0" spc="-5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27</a:t>
                      </a: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59%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74%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R="19050" algn="r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515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42595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22.7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Q3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Q1</a:t>
                      </a:r>
                      <a:endParaRPr sz="1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Campus Profile Report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Step 2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2032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Total</a:t>
                      </a:r>
                      <a:r>
                        <a:rPr sz="1200" b="1" spc="25" dirty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Indicators</a:t>
                      </a:r>
                      <a:r>
                        <a:rPr sz="1200" b="1" spc="25" dirty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for</a:t>
                      </a:r>
                      <a:r>
                        <a:rPr sz="1200" b="1" spc="25" dirty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Mathematics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                                                                                                   </a:t>
                      </a:r>
                      <a:r>
                        <a:rPr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2</a:t>
                      </a:r>
                      <a:r>
                        <a:rPr sz="1200" b="1" spc="2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of</a:t>
                      </a:r>
                      <a:r>
                        <a:rPr sz="1200" b="1" spc="25" dirty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7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rgbClr val="57257D"/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rgbClr val="57257D"/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2772"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57257D"/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Step 3</a:t>
                      </a:r>
                      <a:endParaRPr lang="en-US" sz="1200" dirty="0">
                        <a:solidFill>
                          <a:srgbClr val="57257D"/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57257D"/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Generate a single outcome for campus by subject</a:t>
                      </a:r>
                      <a:endParaRPr lang="en-US" sz="1200" dirty="0">
                        <a:solidFill>
                          <a:srgbClr val="57257D"/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778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Evaluation</a:t>
                      </a:r>
                      <a:r>
                        <a:rPr lang="en-US" sz="1200" b="1" spc="7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f</a:t>
                      </a:r>
                      <a:r>
                        <a:rPr lang="en-US" sz="1200" b="1" spc="6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Campu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s</a:t>
                      </a:r>
                      <a:r>
                        <a:rPr lang="en-US" sz="1200" b="1" spc="-4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Outcomes:</a:t>
                      </a:r>
                      <a:r>
                        <a:rPr lang="en-US" sz="1200" b="1" spc="4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2</a:t>
                      </a:r>
                      <a:r>
                        <a:rPr lang="en-US" sz="1200" b="1" spc="5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f</a:t>
                      </a:r>
                      <a:r>
                        <a:rPr lang="en-US" sz="1200" b="1" spc="6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7</a:t>
                      </a:r>
                      <a:r>
                        <a:rPr lang="en-US" sz="1200" b="1" spc="5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eligibl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e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indicator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s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2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i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n</a:t>
                      </a:r>
                      <a:r>
                        <a:rPr lang="en-US" sz="1200" b="1" spc="2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Q1</a:t>
                      </a:r>
                      <a:r>
                        <a:rPr lang="en-US" sz="1200" b="1" spc="4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(Top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Quartile)     2</a:t>
                      </a:r>
                      <a:r>
                        <a:rPr lang="en-US" sz="1200" b="1" spc="5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f</a:t>
                      </a:r>
                      <a:r>
                        <a:rPr lang="en-US" sz="1200" b="1" spc="6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7</a:t>
                      </a:r>
                      <a:r>
                        <a:rPr lang="en-US" sz="1200" b="1" spc="5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=</a:t>
                      </a:r>
                      <a:r>
                        <a:rPr lang="en-US" sz="1200" b="1" spc="3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29%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1891" y="1186837"/>
            <a:ext cx="8562108" cy="384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900" b="1" dirty="0" smtClean="0">
                <a:latin typeface="Calibri" pitchFamily="34" charset="0"/>
              </a:rPr>
              <a:t>Mathematics Example: Pflugerville HS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40080" y="274320"/>
            <a:ext cx="7955280" cy="868680"/>
          </a:xfrm>
          <a:solidFill>
            <a:schemeClr val="accent1"/>
          </a:solidFill>
        </p:spPr>
        <p:txBody>
          <a:bodyPr/>
          <a:lstStyle/>
          <a:p>
            <a:r>
              <a:rPr lang="en-US" sz="30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Methodology for AADD – Step 4</a:t>
            </a:r>
            <a:endParaRPr lang="en-US" sz="3000" dirty="0" smtClean="0">
              <a:solidFill>
                <a:schemeClr val="bg1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48809" y="1600406"/>
          <a:ext cx="8423051" cy="4311291"/>
        </p:xfrm>
        <a:graphic>
          <a:graphicData uri="http://schemas.openxmlformats.org/drawingml/2006/table">
            <a:tbl>
              <a:tblPr/>
              <a:tblGrid>
                <a:gridCol w="427366"/>
                <a:gridCol w="1112275"/>
                <a:gridCol w="4572000"/>
                <a:gridCol w="762748"/>
                <a:gridCol w="762748"/>
                <a:gridCol w="135277"/>
                <a:gridCol w="650637"/>
              </a:tblGrid>
              <a:tr h="223769"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Step 1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Calculate </a:t>
                      </a:r>
                      <a:r>
                        <a:rPr lang="en-US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campus performance on each distinction indicator for </a:t>
                      </a: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subject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500" dirty="0" smtClean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Compare </a:t>
                      </a:r>
                      <a:r>
                        <a:rPr lang="en-US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performance on each indicator to campuses in Comparison </a:t>
                      </a:r>
                      <a:r>
                        <a:rPr lang="en-U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Group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</a:rPr>
                        <a:t>Indicator                                    </a:t>
                      </a:r>
                      <a:r>
                        <a:rPr lang="en-US" sz="1200" baseline="0" dirty="0" smtClean="0">
                          <a:latin typeface="Calibri" pitchFamily="34" charset="0"/>
                          <a:ea typeface="Times"/>
                          <a:cs typeface="Calibri"/>
                        </a:rPr>
                        <a:t>                                                                    </a:t>
                      </a:r>
                      <a:r>
                        <a:rPr lang="en-US" sz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flugerville</a:t>
                      </a:r>
                      <a:r>
                        <a:rPr lang="en-US" sz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 HS</a:t>
                      </a: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 Score</a:t>
                      </a: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Quartile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 smtClean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41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Attendance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Rate</a:t>
                      </a: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  <a:p>
                      <a:pPr marL="17780" marR="163322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Greater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Than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Expected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Progress: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  <a:r>
                        <a:rPr sz="1200" b="0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 smtClean="0">
                          <a:latin typeface="Calibri" pitchFamily="34" charset="0"/>
                          <a:cs typeface="Arial"/>
                        </a:rPr>
                        <a:t>Grade</a:t>
                      </a:r>
                      <a:r>
                        <a:rPr sz="1200" b="0" spc="25" dirty="0" smtClean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5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(Level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III)</a:t>
                      </a:r>
                      <a:r>
                        <a:rPr sz="1200" b="0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Algebra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b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y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Grade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8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-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Participation</a:t>
                      </a: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Algebra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b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y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Grade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8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-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(Level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III)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AP/IB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an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d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Advanced/Dual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Enrollment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Cours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Completio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n</a:t>
                      </a:r>
                      <a:r>
                        <a:rPr sz="1200" b="0" spc="30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Participation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AP/IB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Examination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SAT/ACT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Participation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SAT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ACT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96.1%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R="17145" algn="r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2%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endParaRPr lang="en-US" sz="1200" b="0" spc="-5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endParaRPr lang="en-US" sz="1200" b="0" spc="-5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endParaRPr lang="en-US" sz="1200" b="0" spc="-5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1200" b="0" spc="-5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27</a:t>
                      </a: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59%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74%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R="19050" algn="r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515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42595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22.7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Q3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Q1</a:t>
                      </a:r>
                      <a:endParaRPr sz="1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Campus Profile Report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Step 2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2032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Total</a:t>
                      </a:r>
                      <a:r>
                        <a:rPr sz="1200" b="1" spc="25" dirty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Indicators</a:t>
                      </a:r>
                      <a:r>
                        <a:rPr sz="1200" b="1" spc="25" dirty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for</a:t>
                      </a:r>
                      <a:r>
                        <a:rPr sz="1200" b="1" spc="25" dirty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Mathematics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                                                                                                   </a:t>
                      </a:r>
                      <a:r>
                        <a:rPr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2</a:t>
                      </a:r>
                      <a:r>
                        <a:rPr sz="1200" b="1" spc="2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of</a:t>
                      </a:r>
                      <a:r>
                        <a:rPr sz="1200" b="1" spc="25" dirty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7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rgbClr val="57257D"/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rgbClr val="57257D"/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2772"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57257D"/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Step 3</a:t>
                      </a:r>
                      <a:endParaRPr lang="en-US" sz="1200" dirty="0">
                        <a:solidFill>
                          <a:srgbClr val="57257D"/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57257D"/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Generate a single outcome for campus by subject</a:t>
                      </a:r>
                      <a:endParaRPr lang="en-US" sz="1200" dirty="0">
                        <a:solidFill>
                          <a:srgbClr val="57257D"/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marL="1778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Evaluation</a:t>
                      </a:r>
                      <a:r>
                        <a:rPr lang="en-US" sz="1200" b="1" spc="7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f</a:t>
                      </a:r>
                      <a:r>
                        <a:rPr lang="en-US" sz="1200" b="1" spc="6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Campu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s</a:t>
                      </a:r>
                      <a:r>
                        <a:rPr lang="en-US" sz="1200" b="1" spc="-4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Outcomes:</a:t>
                      </a:r>
                      <a:r>
                        <a:rPr lang="en-US" sz="1200" b="1" spc="4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2</a:t>
                      </a:r>
                      <a:r>
                        <a:rPr lang="en-US" sz="1200" b="1" spc="5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f</a:t>
                      </a:r>
                      <a:r>
                        <a:rPr lang="en-US" sz="1200" b="1" spc="6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7</a:t>
                      </a:r>
                      <a:r>
                        <a:rPr lang="en-US" sz="1200" b="1" spc="5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eligibl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e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indicator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s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2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i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n</a:t>
                      </a:r>
                      <a:r>
                        <a:rPr lang="en-US" sz="1200" b="1" spc="2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Q1</a:t>
                      </a:r>
                      <a:r>
                        <a:rPr lang="en-US" sz="1200" b="1" spc="4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(Top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Quartile)     2</a:t>
                      </a:r>
                      <a:r>
                        <a:rPr lang="en-US" sz="1200" b="1" spc="5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o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f</a:t>
                      </a:r>
                      <a:r>
                        <a:rPr lang="en-US" sz="1200" b="1" spc="6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7</a:t>
                      </a:r>
                      <a:r>
                        <a:rPr lang="en-US" sz="1200" b="1" spc="5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=</a:t>
                      </a:r>
                      <a:r>
                        <a:rPr lang="en-US" sz="1200" b="1" spc="30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57257D"/>
                          </a:solidFill>
                          <a:latin typeface="Calibri" pitchFamily="34" charset="0"/>
                          <a:cs typeface="Arial"/>
                        </a:rPr>
                        <a:t>29%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5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marL="640080" marR="634365" algn="ctr"/>
                      <a:r>
                        <a:rPr lang="en-US" sz="1200" b="1" spc="-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Distinctio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n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2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Target:</a:t>
                      </a:r>
                      <a:r>
                        <a:rPr lang="en-US" sz="1200" b="1" spc="3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Hig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h</a:t>
                      </a:r>
                      <a:r>
                        <a:rPr lang="en-US" sz="1200" b="1" spc="-5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School</a:t>
                      </a:r>
                      <a:r>
                        <a:rPr lang="en-US" sz="1200" b="1" spc="5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=</a:t>
                      </a:r>
                      <a:r>
                        <a:rPr lang="en-US" sz="1200" b="1" spc="3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33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%</a:t>
                      </a:r>
                      <a:r>
                        <a:rPr lang="en-US" sz="1200" b="1" spc="10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o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r</a:t>
                      </a:r>
                      <a:r>
                        <a:rPr lang="en-US" sz="1200" b="1" spc="6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higher</a:t>
                      </a:r>
                    </a:p>
                    <a:p>
                      <a:pPr marL="640080" marR="634365" algn="ctr"/>
                      <a:endParaRPr lang="en-US" sz="1200" b="1" dirty="0" smtClean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  <a:p>
                      <a:pPr marL="16510" algn="ctr"/>
                      <a:r>
                        <a:rPr lang="en-US" sz="1200" b="1" spc="-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N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O</a:t>
                      </a:r>
                      <a:r>
                        <a:rPr lang="en-US" sz="1200" b="1" spc="3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spc="-1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DISTINCTIO</a:t>
                      </a:r>
                      <a:r>
                        <a:rPr lang="en-US" sz="1200" b="1" spc="-10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N</a:t>
                      </a:r>
                      <a:r>
                        <a:rPr lang="en-US" sz="1200" b="1" spc="35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lang="en-US" sz="1200" b="1" dirty="0" smtClean="0">
                          <a:solidFill>
                            <a:srgbClr val="FF0000"/>
                          </a:solidFill>
                          <a:latin typeface="Calibri" pitchFamily="34" charset="0"/>
                          <a:cs typeface="Arial"/>
                        </a:rPr>
                        <a:t>EARNED</a:t>
                      </a:r>
                      <a:endParaRPr sz="1200" b="1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 h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endParaRPr lang="en-US"/>
                    </a:p>
                  </a:txBody>
                  <a:tcPr marL="51275" marR="512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Distinction Designation</a:t>
                      </a:r>
                      <a:endParaRPr lang="en-US" sz="1200" dirty="0">
                        <a:solidFill>
                          <a:srgbClr val="FF0000"/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vert="vert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FF0000"/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Identify campuses that qualify to earn Distinction Designations</a:t>
                      </a:r>
                      <a:endParaRPr lang="en-US" sz="1200" dirty="0">
                        <a:solidFill>
                          <a:srgbClr val="FF0000"/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mpd="sng">
                      <a:noFill/>
                      <a:prstDash val="solid"/>
                    </a:ln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53319"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Step 4</a:t>
                      </a:r>
                      <a:endParaRPr lang="en-US" sz="1200" dirty="0">
                        <a:solidFill>
                          <a:srgbClr val="FF0000"/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 vMerge="1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71755" marR="71755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1891" y="1186837"/>
            <a:ext cx="8562108" cy="384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900" b="1" dirty="0" smtClean="0">
                <a:latin typeface="Calibri" pitchFamily="34" charset="0"/>
              </a:rPr>
              <a:t>Campuses Earning Distinction Designations by Campus Type</a:t>
            </a:r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640080" y="274320"/>
            <a:ext cx="7955280" cy="868680"/>
          </a:xfrm>
          <a:solidFill>
            <a:schemeClr val="accent1"/>
          </a:solidFill>
        </p:spPr>
        <p:txBody>
          <a:bodyPr/>
          <a:lstStyle/>
          <a:p>
            <a:r>
              <a:rPr lang="en-US" sz="30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2013 Statewide Summary</a:t>
            </a:r>
            <a:endParaRPr lang="en-US" sz="3000" dirty="0" smtClean="0">
              <a:solidFill>
                <a:schemeClr val="bg1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  <p:graphicFrame>
        <p:nvGraphicFramePr>
          <p:cNvPr id="12" name="object 2"/>
          <p:cNvGraphicFramePr>
            <a:graphicFrameLocks noGrp="1"/>
          </p:cNvGraphicFramePr>
          <p:nvPr/>
        </p:nvGraphicFramePr>
        <p:xfrm>
          <a:off x="660001" y="1613528"/>
          <a:ext cx="7589521" cy="43101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4980"/>
                <a:gridCol w="611160"/>
                <a:gridCol w="793625"/>
                <a:gridCol w="602062"/>
                <a:gridCol w="647659"/>
                <a:gridCol w="729753"/>
                <a:gridCol w="880282"/>
              </a:tblGrid>
              <a:tr h="410500">
                <a:tc>
                  <a:txBody>
                    <a:bodyPr/>
                    <a:lstStyle/>
                    <a:p>
                      <a:endParaRPr sz="1600" dirty="0">
                        <a:latin typeface="Calibri" pitchFamily="34" charset="0"/>
                      </a:endParaRP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13461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99CC99"/>
                      </a:solidFill>
                      <a:prstDash val="solid"/>
                    </a:lnB>
                    <a:solidFill>
                      <a:srgbClr val="99CC9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511175"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libri" pitchFamily="34" charset="0"/>
                          <a:cs typeface="Times New Roman"/>
                        </a:rPr>
                        <a:t>Schoo</a:t>
                      </a:r>
                      <a:r>
                        <a:rPr sz="1600" b="1" dirty="0">
                          <a:latin typeface="Calibri" pitchFamily="34" charset="0"/>
                          <a:cs typeface="Times New Roman"/>
                        </a:rPr>
                        <a:t>l Type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13461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99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 pitchFamily="34" charset="0"/>
                          <a:cs typeface="Times New Roman"/>
                        </a:rPr>
                        <a:t>2013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13461">
                      <a:solidFill>
                        <a:srgbClr val="000000"/>
                      </a:solidFill>
                      <a:prstDash val="solid"/>
                    </a:lnT>
                    <a:lnB w="7366">
                      <a:solidFill>
                        <a:srgbClr val="000000"/>
                      </a:solidFill>
                      <a:prstDash val="solid"/>
                    </a:lnB>
                    <a:solidFill>
                      <a:srgbClr val="99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6111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600" b="1" spc="-5" dirty="0">
                          <a:latin typeface="Calibri" pitchFamily="34" charset="0"/>
                          <a:cs typeface="Times New Roman"/>
                        </a:rPr>
                        <a:t>Distinction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99CC99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 pitchFamily="34" charset="0"/>
                          <a:cs typeface="Times New Roman"/>
                        </a:rPr>
                        <a:t>Elem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 anchor="ctr" anchorCtr="1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 pitchFamily="34" charset="0"/>
                          <a:cs typeface="Times New Roman"/>
                        </a:rPr>
                        <a:t>Middle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 anchor="ctr" anchorCtr="1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 pitchFamily="34" charset="0"/>
                          <a:cs typeface="Times New Roman"/>
                        </a:rPr>
                        <a:t>HS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 anchor="ctr" anchorCtr="1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 pitchFamily="34" charset="0"/>
                          <a:cs typeface="Times New Roman"/>
                        </a:rPr>
                        <a:t>Multi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 anchor="ctr" anchorCtr="1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47625" marR="52705" indent="30480">
                        <a:lnSpc>
                          <a:spcPts val="1200"/>
                        </a:lnSpc>
                      </a:pPr>
                      <a:r>
                        <a:rPr sz="1600" b="1" dirty="0">
                          <a:latin typeface="Calibri" pitchFamily="34" charset="0"/>
                          <a:cs typeface="Times New Roman"/>
                        </a:rPr>
                        <a:t>Total </a:t>
                      </a:r>
                      <a:r>
                        <a:rPr sz="1600" b="1" spc="-5" dirty="0">
                          <a:latin typeface="Calibri" pitchFamily="34" charset="0"/>
                          <a:cs typeface="Times New Roman"/>
                        </a:rPr>
                        <a:t>Count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 anchor="ctr" anchorCtr="1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b="1" dirty="0">
                          <a:latin typeface="Calibri" pitchFamily="34" charset="0"/>
                          <a:cs typeface="Times New Roman"/>
                        </a:rPr>
                        <a:t>Percent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 anchor="ctr" anchorCtr="1">
                    <a:lnL w="7366">
                      <a:solidFill>
                        <a:srgbClr val="000000"/>
                      </a:solidFill>
                      <a:prstDash val="soli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6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99"/>
                    </a:solidFill>
                  </a:tcPr>
                </a:tc>
              </a:tr>
              <a:tr h="364876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Reading/ELA</a:t>
                      </a: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3C7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547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183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63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28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821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9.6%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76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Reading/ELA &amp; 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Mathematics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3C7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164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036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81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147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32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424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5.0%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76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Mathematics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3C7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133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122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84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24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363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4.2%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76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Top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25% 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Progress</a:t>
                      </a:r>
                      <a:endParaRPr sz="1600" dirty="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326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036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94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117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16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553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6.5%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4876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Top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25% 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Progres</a:t>
                      </a: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s &amp; Reading/ELA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186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036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88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34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11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319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3.7%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4877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Top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25% 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Progres</a:t>
                      </a: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s &amp; 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Math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208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4036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93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27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48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11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360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4.2%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4876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Top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25% 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Progress</a:t>
                      </a: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, Reading/ELA &amp; </a:t>
                      </a: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Math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385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182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152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25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40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0504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759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527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8.9%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4876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Calibri" pitchFamily="34" charset="0"/>
                          <a:cs typeface="Times New Roman"/>
                        </a:rPr>
                        <a:t>No</a:t>
                      </a: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t Eligible</a:t>
                      </a: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2,663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305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863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1,102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328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4,956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57.9%</a:t>
                      </a:r>
                    </a:p>
                  </a:txBody>
                  <a:tcPr marL="0" marR="0" marT="0" marB="0">
                    <a:lnL w="736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69438"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Totals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13462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13462">
                      <a:solidFill>
                        <a:srgbClr val="000000"/>
                      </a:solidFill>
                      <a:prstDash val="solid"/>
                    </a:lnB>
                    <a:solidFill>
                      <a:srgbClr val="99CC99"/>
                    </a:solidFill>
                  </a:tcPr>
                </a:tc>
                <a:tc>
                  <a:txBody>
                    <a:bodyPr/>
                    <a:lstStyle/>
                    <a:p>
                      <a:pPr marL="5397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4,612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1346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1,706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1346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762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1,747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1346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5895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490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1346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8,555</a:t>
                      </a:r>
                      <a:endParaRPr sz="1600">
                        <a:latin typeface="Calibri" pitchFamily="34" charset="0"/>
                        <a:cs typeface="Times New Roman"/>
                      </a:endParaRP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7366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13462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</a:pPr>
                      <a:r>
                        <a:rPr sz="1600" dirty="0">
                          <a:latin typeface="Calibri" pitchFamily="34" charset="0"/>
                          <a:cs typeface="Times New Roman"/>
                        </a:rPr>
                        <a:t>100.0%</a:t>
                      </a:r>
                    </a:p>
                  </a:txBody>
                  <a:tcPr marL="0" marR="0" marT="0" marB="0">
                    <a:lnL w="7366">
                      <a:solidFill>
                        <a:srgbClr val="000000"/>
                      </a:solidFill>
                      <a:prstDash val="solid"/>
                    </a:lnL>
                    <a:lnR w="13461">
                      <a:solidFill>
                        <a:srgbClr val="000000"/>
                      </a:solidFill>
                      <a:prstDash val="solid"/>
                    </a:lnR>
                    <a:lnT w="7365">
                      <a:solidFill>
                        <a:srgbClr val="000000"/>
                      </a:solidFill>
                      <a:prstDash val="solid"/>
                    </a:lnT>
                    <a:lnB w="13462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3"/>
          <p:cNvSpPr>
            <a:spLocks noGrp="1"/>
          </p:cNvSpPr>
          <p:nvPr>
            <p:ph type="title"/>
          </p:nvPr>
        </p:nvSpPr>
        <p:spPr>
          <a:xfrm>
            <a:off x="640080" y="273050"/>
            <a:ext cx="8077200" cy="869950"/>
          </a:xfrm>
        </p:spPr>
        <p:txBody>
          <a:bodyPr/>
          <a:lstStyle/>
          <a:p>
            <a:pPr eaLnBrk="1" hangingPunct="1">
              <a:lnSpc>
                <a:spcPts val="3400"/>
              </a:lnSpc>
            </a:pPr>
            <a:r>
              <a:rPr lang="en-US" sz="3000" b="1" dirty="0" smtClean="0">
                <a:solidFill>
                  <a:schemeClr val="accent1"/>
                </a:solidFill>
                <a:latin typeface="Goudy Old Style" pitchFamily="18" charset="0"/>
                <a:ea typeface="ＭＳ Ｐゴシック" pitchFamily="34" charset="-128"/>
              </a:rPr>
              <a:t>Resources</a:t>
            </a:r>
          </a:p>
        </p:txBody>
      </p:sp>
      <p:sp>
        <p:nvSpPr>
          <p:cNvPr id="61444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8153400" cy="4764973"/>
          </a:xfrm>
        </p:spPr>
        <p:txBody>
          <a:bodyPr/>
          <a:lstStyle/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900" b="1" dirty="0" smtClean="0">
                <a:latin typeface="Calibri" pitchFamily="34" charset="0"/>
                <a:ea typeface="ＭＳ Ｐゴシック" pitchFamily="34" charset="-128"/>
              </a:rPr>
              <a:t>2014 Accountability Development</a:t>
            </a:r>
            <a:br>
              <a:rPr lang="en-US" sz="1900" b="1" dirty="0" smtClean="0">
                <a:latin typeface="Calibri" pitchFamily="34" charset="0"/>
                <a:ea typeface="ＭＳ Ｐゴシック" pitchFamily="34" charset="-128"/>
              </a:rPr>
            </a:br>
            <a:r>
              <a:rPr lang="en-US" sz="1900" dirty="0" smtClean="0">
                <a:latin typeface="Calibri" pitchFamily="34" charset="0"/>
                <a:ea typeface="ＭＳ Ｐゴシック" pitchFamily="34" charset="-128"/>
                <a:hlinkClick r:id="rId3"/>
              </a:rPr>
              <a:t>http://ritter.tea.state.tx.us/perfreport/account/2014/index.html</a:t>
            </a:r>
            <a:endParaRPr lang="en-US" sz="1900" dirty="0" smtClean="0">
              <a:latin typeface="Calibri" pitchFamily="34" charset="0"/>
              <a:ea typeface="ＭＳ Ｐゴシック" pitchFamily="34" charset="-128"/>
            </a:endParaRPr>
          </a:p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None/>
            </a:pPr>
            <a:endParaRPr lang="en-US" sz="1900" b="1" dirty="0" smtClean="0">
              <a:latin typeface="Calibri" pitchFamily="34" charset="0"/>
              <a:ea typeface="ＭＳ Ｐゴシック" pitchFamily="34" charset="-128"/>
            </a:endParaRPr>
          </a:p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900" b="1" dirty="0" smtClean="0">
                <a:latin typeface="Calibri" pitchFamily="34" charset="0"/>
                <a:ea typeface="ＭＳ Ｐゴシック" pitchFamily="34" charset="-128"/>
              </a:rPr>
              <a:t>2013 Accountability Rating System</a:t>
            </a:r>
            <a:r>
              <a:rPr lang="en-US" sz="1900" dirty="0" smtClean="0">
                <a:latin typeface="Calibri" pitchFamily="34" charset="0"/>
                <a:ea typeface="ＭＳ Ｐゴシック" pitchFamily="34" charset="-128"/>
              </a:rPr>
              <a:t/>
            </a:r>
            <a:br>
              <a:rPr lang="en-US" sz="1900" dirty="0" smtClean="0">
                <a:latin typeface="Calibri" pitchFamily="34" charset="0"/>
                <a:ea typeface="ＭＳ Ｐゴシック" pitchFamily="34" charset="-128"/>
              </a:rPr>
            </a:br>
            <a:r>
              <a:rPr lang="en-US" sz="1900" dirty="0" smtClean="0">
                <a:latin typeface="Calibri" pitchFamily="34" charset="0"/>
                <a:ea typeface="ＭＳ Ｐゴシック" pitchFamily="34" charset="-128"/>
                <a:hlinkClick r:id="rId4"/>
              </a:rPr>
              <a:t>http://ritter.tea.state.tx.us/perfreport/account/2013/index.html</a:t>
            </a:r>
            <a:endParaRPr lang="en-US" sz="1900" dirty="0" smtClean="0">
              <a:latin typeface="Calibri" pitchFamily="34" charset="0"/>
              <a:ea typeface="ＭＳ Ｐゴシック" pitchFamily="34" charset="-128"/>
            </a:endParaRPr>
          </a:p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Font typeface="Wingdings" pitchFamily="2" charset="2"/>
              <a:buNone/>
            </a:pPr>
            <a:endParaRPr lang="en-US" sz="1900" dirty="0" smtClean="0">
              <a:latin typeface="Calibri" pitchFamily="34" charset="0"/>
              <a:ea typeface="ＭＳ Ｐゴシック" pitchFamily="34" charset="-128"/>
            </a:endParaRPr>
          </a:p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900" b="1" dirty="0" smtClean="0">
                <a:latin typeface="Calibri" pitchFamily="34" charset="0"/>
                <a:ea typeface="ＭＳ Ｐゴシック" pitchFamily="34" charset="-128"/>
              </a:rPr>
              <a:t>Performance Reporting Home Page</a:t>
            </a:r>
            <a:r>
              <a:rPr lang="en-US" sz="1900" dirty="0" smtClean="0">
                <a:latin typeface="Calibri" pitchFamily="34" charset="0"/>
                <a:ea typeface="ＭＳ Ｐゴシック" pitchFamily="34" charset="-128"/>
              </a:rPr>
              <a:t/>
            </a:r>
            <a:br>
              <a:rPr lang="en-US" sz="1900" dirty="0" smtClean="0">
                <a:latin typeface="Calibri" pitchFamily="34" charset="0"/>
                <a:ea typeface="ＭＳ Ｐゴシック" pitchFamily="34" charset="-128"/>
              </a:rPr>
            </a:br>
            <a:r>
              <a:rPr lang="en-US" sz="1900" dirty="0" smtClean="0">
                <a:latin typeface="Calibri" pitchFamily="34" charset="0"/>
                <a:ea typeface="ＭＳ Ｐゴシック" pitchFamily="34" charset="-128"/>
                <a:hlinkClick r:id="rId5"/>
              </a:rPr>
              <a:t>http://www.tea.state.tx.us/perfreport</a:t>
            </a:r>
            <a:endParaRPr lang="en-US" sz="1900" dirty="0" smtClean="0">
              <a:latin typeface="Calibri" pitchFamily="34" charset="0"/>
              <a:ea typeface="ＭＳ Ｐゴシック" pitchFamily="34" charset="-128"/>
            </a:endParaRPr>
          </a:p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Font typeface="Wingdings" pitchFamily="2" charset="2"/>
              <a:buNone/>
            </a:pPr>
            <a:endParaRPr lang="en-US" sz="1900" dirty="0" smtClean="0">
              <a:latin typeface="Calibri" pitchFamily="34" charset="0"/>
              <a:ea typeface="ＭＳ Ｐゴシック" pitchFamily="34" charset="-128"/>
            </a:endParaRPr>
          </a:p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900" b="1" dirty="0" smtClean="0">
                <a:latin typeface="Calibri" pitchFamily="34" charset="0"/>
                <a:ea typeface="ＭＳ Ｐゴシック" pitchFamily="34" charset="-128"/>
              </a:rPr>
              <a:t>Performance Reporting E-mail</a:t>
            </a:r>
            <a:r>
              <a:rPr lang="en-US" sz="1900" dirty="0" smtClean="0">
                <a:latin typeface="Calibri" pitchFamily="34" charset="0"/>
                <a:ea typeface="ＭＳ Ｐゴシック" pitchFamily="34" charset="-128"/>
              </a:rPr>
              <a:t/>
            </a:r>
            <a:br>
              <a:rPr lang="en-US" sz="1900" dirty="0" smtClean="0">
                <a:latin typeface="Calibri" pitchFamily="34" charset="0"/>
                <a:ea typeface="ＭＳ Ｐゴシック" pitchFamily="34" charset="-128"/>
              </a:rPr>
            </a:br>
            <a:r>
              <a:rPr lang="en-US" sz="1900" dirty="0" smtClean="0">
                <a:latin typeface="Calibri" pitchFamily="34" charset="0"/>
                <a:ea typeface="ＭＳ Ｐゴシック" pitchFamily="34" charset="-128"/>
                <a:hlinkClick r:id="rId6"/>
              </a:rPr>
              <a:t>performance.reporting@tea.state.tx.us</a:t>
            </a:r>
            <a:endParaRPr lang="en-US" sz="1900" dirty="0" smtClean="0">
              <a:latin typeface="Calibri" pitchFamily="34" charset="0"/>
              <a:ea typeface="ＭＳ Ｐゴシック" pitchFamily="34" charset="-128"/>
            </a:endParaRPr>
          </a:p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Font typeface="Wingdings" pitchFamily="2" charset="2"/>
              <a:buNone/>
            </a:pPr>
            <a:endParaRPr lang="en-US" sz="1900" b="1" dirty="0" smtClean="0">
              <a:latin typeface="Calibri" pitchFamily="34" charset="0"/>
              <a:ea typeface="ＭＳ Ｐゴシック" pitchFamily="34" charset="-128"/>
            </a:endParaRPr>
          </a:p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r>
              <a:rPr lang="en-US" sz="1900" b="1" dirty="0" smtClean="0">
                <a:latin typeface="Calibri" pitchFamily="34" charset="0"/>
                <a:ea typeface="ＭＳ Ｐゴシック" pitchFamily="34" charset="-128"/>
              </a:rPr>
              <a:t> Division of Performance Reporting Telephone </a:t>
            </a:r>
            <a:r>
              <a:rPr lang="en-US" sz="1900" dirty="0" smtClean="0">
                <a:latin typeface="Calibri" pitchFamily="34" charset="0"/>
                <a:ea typeface="ＭＳ Ｐゴシック" pitchFamily="34" charset="-128"/>
              </a:rPr>
              <a:t/>
            </a:r>
            <a:br>
              <a:rPr lang="en-US" sz="1900" dirty="0" smtClean="0">
                <a:latin typeface="Calibri" pitchFamily="34" charset="0"/>
                <a:ea typeface="ＭＳ Ｐゴシック" pitchFamily="34" charset="-128"/>
              </a:rPr>
            </a:br>
            <a:r>
              <a:rPr lang="en-US" sz="1900" dirty="0" smtClean="0">
                <a:latin typeface="Calibri" pitchFamily="34" charset="0"/>
                <a:ea typeface="ＭＳ Ｐゴシック" pitchFamily="34" charset="-128"/>
              </a:rPr>
              <a:t>(512) 463-9704</a:t>
            </a:r>
          </a:p>
          <a:p>
            <a:pPr marL="341313" indent="-341313" eaLnBrk="1" hangingPunct="1">
              <a:lnSpc>
                <a:spcPts val="2200"/>
              </a:lnSpc>
              <a:spcBef>
                <a:spcPct val="0"/>
              </a:spcBef>
              <a:buClr>
                <a:srgbClr val="C45816"/>
              </a:buClr>
              <a:buSzPct val="150000"/>
              <a:buFont typeface="Wingdings" pitchFamily="2" charset="2"/>
              <a:buChar char="§"/>
            </a:pPr>
            <a:endParaRPr lang="en-US" sz="1900" dirty="0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9F7A601-7931-4728-AF9E-3A1DC5768165}" type="slidenum">
              <a:rPr lang="en-US" smtClean="0">
                <a:latin typeface="+mn-lt"/>
                <a:ea typeface="+mn-ea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en-US" dirty="0">
              <a:latin typeface="+mn-lt"/>
              <a:ea typeface="+mn-ea"/>
              <a:cs typeface="+mn-cs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fld id="{8A9D462C-67E2-4385-8C46-E153929520D7}" type="slidenum">
              <a:rPr lang="en-US" sz="1200" smtClean="0">
                <a:latin typeface="Tw Cen MT" pitchFamily="34" charset="0"/>
                <a:ea typeface="ＭＳ Ｐゴシック" pitchFamily="34" charset="-128"/>
              </a:rPr>
              <a:pPr>
                <a:lnSpc>
                  <a:spcPct val="80000"/>
                </a:lnSpc>
              </a:pPr>
              <a:t>2</a:t>
            </a:fld>
            <a:endParaRPr lang="en-US" sz="1200" dirty="0" smtClean="0">
              <a:latin typeface="Tw Cen MT" pitchFamily="34" charset="0"/>
              <a:ea typeface="ＭＳ Ｐゴシック" pitchFamily="34" charset="-128"/>
            </a:endParaRPr>
          </a:p>
        </p:txBody>
      </p:sp>
      <p:sp>
        <p:nvSpPr>
          <p:cNvPr id="14339" name="Text Placeholder 5"/>
          <p:cNvSpPr txBox="1">
            <a:spLocks/>
          </p:cNvSpPr>
          <p:nvPr/>
        </p:nvSpPr>
        <p:spPr bwMode="auto">
          <a:xfrm>
            <a:off x="4562475" y="1590675"/>
            <a:ext cx="424973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ts val="2800"/>
              </a:lnSpc>
              <a:buClr>
                <a:srgbClr val="C45816"/>
              </a:buClr>
              <a:buSzPct val="150000"/>
              <a:tabLst>
                <a:tab pos="1947863" algn="l"/>
                <a:tab pos="2405063" algn="l"/>
              </a:tabLst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340" name="Title 5"/>
          <p:cNvSpPr>
            <a:spLocks noGrp="1"/>
          </p:cNvSpPr>
          <p:nvPr>
            <p:ph type="title"/>
          </p:nvPr>
        </p:nvSpPr>
        <p:spPr>
          <a:xfrm>
            <a:off x="640080" y="274320"/>
            <a:ext cx="7955280" cy="868680"/>
          </a:xfrm>
          <a:solidFill>
            <a:srgbClr val="FFD54F"/>
          </a:solidFill>
        </p:spPr>
        <p:txBody>
          <a:bodyPr/>
          <a:lstStyle/>
          <a:p>
            <a:r>
              <a:rPr lang="en-US" sz="3000" b="1" dirty="0" smtClean="0">
                <a:solidFill>
                  <a:schemeClr val="tx1"/>
                </a:solidFill>
                <a:latin typeface="Goudy Old Style" pitchFamily="18" charset="0"/>
                <a:ea typeface="ＭＳ Ｐゴシック" pitchFamily="34" charset="-128"/>
              </a:rPr>
              <a:t/>
            </a:r>
            <a:br>
              <a:rPr lang="en-US" sz="3000" b="1" dirty="0" smtClean="0">
                <a:solidFill>
                  <a:schemeClr val="tx1"/>
                </a:solidFill>
                <a:latin typeface="Goudy Old Style" pitchFamily="18" charset="0"/>
                <a:ea typeface="ＭＳ Ｐゴシック" pitchFamily="34" charset="-128"/>
              </a:rPr>
            </a:br>
            <a:r>
              <a:rPr lang="en-US" sz="3000" b="1" dirty="0" smtClean="0">
                <a:solidFill>
                  <a:schemeClr val="tx1"/>
                </a:solidFill>
                <a:latin typeface="Goudy Old Style" pitchFamily="18" charset="0"/>
                <a:ea typeface="ＭＳ Ｐゴシック" pitchFamily="34" charset="-128"/>
              </a:rPr>
              <a:t>Accountability Rating Labels</a:t>
            </a:r>
            <a:br>
              <a:rPr lang="en-US" sz="3000" b="1" dirty="0" smtClean="0">
                <a:solidFill>
                  <a:schemeClr val="tx1"/>
                </a:solidFill>
                <a:latin typeface="Goudy Old Style" pitchFamily="18" charset="0"/>
                <a:ea typeface="ＭＳ Ｐゴシック" pitchFamily="34" charset="-128"/>
              </a:rPr>
            </a:br>
            <a:endParaRPr lang="en-US" sz="3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93782" y="1860488"/>
          <a:ext cx="7955280" cy="3322320"/>
        </p:xfrm>
        <a:graphic>
          <a:graphicData uri="http://schemas.openxmlformats.org/drawingml/2006/table">
            <a:tbl>
              <a:tblPr/>
              <a:tblGrid>
                <a:gridCol w="7955280"/>
              </a:tblGrid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Accountability Rating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(Campuses and Districts)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Met Standard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Met Alternative Standard*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(assigned to charter operators and alternative education campuses (AECs) evaluated under alternative  education accountability (AEA) provisions)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Times" charset="0"/>
                        </a:rPr>
                        <a:t>Improvement Required</a:t>
                      </a:r>
                      <a:endParaRPr kumimoji="0" lang="en-US" sz="1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Times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8600" y="6467475"/>
            <a:ext cx="8233319" cy="374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Texas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Education Agency | Office of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Assessment and Accountability | Division </a:t>
            </a: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of Performance </a:t>
            </a:r>
            <a:r>
              <a:rPr lang="en-US" sz="1000" b="1" dirty="0" smtClean="0">
                <a:solidFill>
                  <a:srgbClr val="0B5395"/>
                </a:solidFill>
                <a:latin typeface="Goudy Old Style" pitchFamily="18" charset="0"/>
              </a:rPr>
              <a:t>Reporting</a:t>
            </a:r>
          </a:p>
        </p:txBody>
      </p:sp>
      <p:sp>
        <p:nvSpPr>
          <p:cNvPr id="8" name="Text Placeholder 5"/>
          <p:cNvSpPr txBox="1">
            <a:spLocks/>
          </p:cNvSpPr>
          <p:nvPr/>
        </p:nvSpPr>
        <p:spPr bwMode="auto">
          <a:xfrm>
            <a:off x="578922" y="5700156"/>
            <a:ext cx="7983187" cy="593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9063" indent="-119063" fontAlgn="auto">
              <a:spcBef>
                <a:spcPts val="0"/>
              </a:spcBef>
              <a:spcAft>
                <a:spcPts val="0"/>
              </a:spcAft>
              <a:buFont typeface="Wingdings 3"/>
              <a:buNone/>
              <a:defRPr/>
            </a:pPr>
            <a:r>
              <a:rPr lang="en-US" sz="1500" dirty="0" smtClean="0">
                <a:latin typeface="Calibri" pitchFamily="34" charset="0"/>
              </a:rPr>
              <a:t>*AECs evaluated under AEA provisions are not eligible for distinction designations, per Texas Education Code (TEC) §39.201.</a:t>
            </a:r>
            <a:endParaRPr lang="en-US" sz="19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40080" y="274320"/>
            <a:ext cx="7955280" cy="868680"/>
          </a:xfrm>
          <a:solidFill>
            <a:schemeClr val="accent1"/>
          </a:solidFill>
        </p:spPr>
        <p:txBody>
          <a:bodyPr/>
          <a:lstStyle/>
          <a:p>
            <a:r>
              <a:rPr lang="en-US" sz="30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Distinction Designations</a:t>
            </a:r>
            <a:endParaRPr lang="en-US" sz="3000" dirty="0" smtClean="0">
              <a:solidFill>
                <a:schemeClr val="bg1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4037" y="2288951"/>
            <a:ext cx="4274289" cy="34778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marL="344488" indent="-344488" algn="ctr">
              <a:buClr>
                <a:srgbClr val="C45816"/>
              </a:buClr>
              <a:buSzPct val="150000"/>
              <a:defRPr/>
            </a:pPr>
            <a:r>
              <a:rPr lang="en-US" sz="1900" b="1" dirty="0" smtClean="0">
                <a:latin typeface="Calibri" pitchFamily="34" charset="0"/>
                <a:cs typeface="Calibri" pitchFamily="34" charset="0"/>
              </a:rPr>
              <a:t>2013</a:t>
            </a:r>
            <a:endParaRPr lang="en-US" sz="1900" b="1" dirty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defRPr/>
            </a:pPr>
            <a:endParaRPr lang="en-US" sz="1000" dirty="0">
              <a:latin typeface="Calibri" pitchFamily="34" charset="0"/>
              <a:cs typeface="Calibri" pitchFamily="34" charset="0"/>
            </a:endParaRPr>
          </a:p>
          <a:p>
            <a:pPr marL="228600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Academic </a:t>
            </a:r>
            <a:r>
              <a:rPr lang="en-US" sz="1900" dirty="0">
                <a:latin typeface="Calibri" pitchFamily="34" charset="0"/>
                <a:cs typeface="Calibri" pitchFamily="34" charset="0"/>
              </a:rPr>
              <a:t>Achievement in:</a:t>
            </a:r>
          </a:p>
          <a:p>
            <a:pPr marL="4524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>
                <a:latin typeface="Calibri" pitchFamily="34" charset="0"/>
                <a:cs typeface="Calibri" pitchFamily="34" charset="0"/>
              </a:rPr>
              <a:t>Reading/English Language </a:t>
            </a:r>
            <a:r>
              <a:rPr lang="en-US" sz="1900" dirty="0" smtClean="0">
                <a:latin typeface="Calibri" pitchFamily="34" charset="0"/>
                <a:cs typeface="Calibri" pitchFamily="34" charset="0"/>
              </a:rPr>
              <a:t>Arts (ELA)</a:t>
            </a:r>
            <a:endParaRPr lang="en-US" sz="1900" dirty="0">
              <a:latin typeface="Calibri" pitchFamily="34" charset="0"/>
              <a:cs typeface="Calibri" pitchFamily="34" charset="0"/>
            </a:endParaRPr>
          </a:p>
          <a:p>
            <a:pPr marL="4524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Mathematics</a:t>
            </a:r>
          </a:p>
          <a:p>
            <a:pPr marL="4524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1900" dirty="0" smtClean="0">
              <a:latin typeface="Calibri" pitchFamily="34" charset="0"/>
              <a:cs typeface="Calibri" pitchFamily="34" charset="0"/>
            </a:endParaRPr>
          </a:p>
          <a:p>
            <a:pPr marL="4524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1900" dirty="0" smtClean="0">
              <a:latin typeface="Calibri" pitchFamily="34" charset="0"/>
              <a:cs typeface="Calibri" pitchFamily="34" charset="0"/>
            </a:endParaRPr>
          </a:p>
          <a:p>
            <a:pPr marL="4524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1000" dirty="0" smtClean="0">
              <a:latin typeface="Calibri" pitchFamily="34" charset="0"/>
              <a:cs typeface="Calibri" pitchFamily="34" charset="0"/>
            </a:endParaRPr>
          </a:p>
          <a:p>
            <a:pPr marL="2286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Index 2: Student Progress – Top 25%</a:t>
            </a:r>
          </a:p>
          <a:p>
            <a:pPr marL="4524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1900" dirty="0" smtClean="0">
              <a:latin typeface="Calibri" pitchFamily="34" charset="0"/>
              <a:cs typeface="Calibri" pitchFamily="34" charset="0"/>
            </a:endParaRPr>
          </a:p>
          <a:p>
            <a:pPr marL="452438" indent="-228600">
              <a:buClr>
                <a:srgbClr val="C45816"/>
              </a:buClr>
              <a:buSzPct val="150000"/>
              <a:defRPr/>
            </a:pPr>
            <a:endParaRPr lang="en-US" sz="1000" dirty="0" smtClean="0">
              <a:latin typeface="Calibri" pitchFamily="34" charset="0"/>
              <a:cs typeface="Calibri" pitchFamily="34" charset="0"/>
            </a:endParaRPr>
          </a:p>
          <a:p>
            <a:pPr marL="452438" indent="-228600">
              <a:buClr>
                <a:srgbClr val="C45816"/>
              </a:buClr>
              <a:buSzPct val="150000"/>
              <a:defRPr/>
            </a:pPr>
            <a:endParaRPr lang="en-US" sz="1900" dirty="0" smtClean="0">
              <a:latin typeface="Calibri" pitchFamily="34" charset="0"/>
              <a:cs typeface="Calibri" pitchFamily="34" charset="0"/>
            </a:endParaRPr>
          </a:p>
          <a:p>
            <a:pPr marL="452438" indent="-228600">
              <a:buClr>
                <a:srgbClr val="C45816"/>
              </a:buClr>
              <a:buSzPct val="150000"/>
              <a:defRPr/>
            </a:pPr>
            <a:endParaRPr lang="en-US" sz="19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35794" y="2288618"/>
            <a:ext cx="4096990" cy="3631763"/>
          </a:xfrm>
          <a:prstGeom prst="rect">
            <a:avLst/>
          </a:prstGeom>
        </p:spPr>
        <p:txBody>
          <a:bodyPr wrap="square" lIns="0" tIns="45720" rIns="0" bIns="45720">
            <a:spAutoFit/>
          </a:bodyPr>
          <a:lstStyle/>
          <a:p>
            <a:pPr marL="344488" indent="-344488" algn="ctr">
              <a:buClr>
                <a:srgbClr val="C45816"/>
              </a:buClr>
              <a:buSzPct val="150000"/>
              <a:defRPr/>
            </a:pPr>
            <a:r>
              <a:rPr lang="en-US" sz="1900" b="1" dirty="0" smtClean="0">
                <a:latin typeface="Calibri" pitchFamily="34" charset="0"/>
                <a:cs typeface="Calibri" pitchFamily="34" charset="0"/>
              </a:rPr>
              <a:t>2014</a:t>
            </a:r>
            <a:endParaRPr lang="en-US" sz="1900" b="1" dirty="0">
              <a:latin typeface="Calibri" pitchFamily="34" charset="0"/>
              <a:cs typeface="Calibri" pitchFamily="34" charset="0"/>
            </a:endParaRPr>
          </a:p>
          <a:p>
            <a:pPr marL="338138" lvl="1" indent="-228600">
              <a:buClr>
                <a:srgbClr val="C45816"/>
              </a:buClr>
              <a:buSzPct val="150000"/>
              <a:defRPr/>
            </a:pPr>
            <a:endParaRPr lang="en-US" sz="1000" dirty="0" smtClean="0">
              <a:latin typeface="Calibri" pitchFamily="34" charset="0"/>
              <a:cs typeface="Calibri" pitchFamily="34" charset="0"/>
            </a:endParaRPr>
          </a:p>
          <a:p>
            <a:pPr marL="3381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Academic Achievement in:</a:t>
            </a:r>
          </a:p>
          <a:p>
            <a:pPr marL="5667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Reading/ELA</a:t>
            </a:r>
          </a:p>
          <a:p>
            <a:pPr marL="5667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Mathematics</a:t>
            </a:r>
          </a:p>
          <a:p>
            <a:pPr marL="5667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Science</a:t>
            </a:r>
          </a:p>
          <a:p>
            <a:pPr marL="5667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Social Studies</a:t>
            </a:r>
          </a:p>
          <a:p>
            <a:pPr marL="344488" indent="-230188">
              <a:buClr>
                <a:srgbClr val="C45816"/>
              </a:buClr>
              <a:buSzPct val="150000"/>
              <a:defRPr/>
            </a:pPr>
            <a:endParaRPr lang="en-US" sz="1000" dirty="0">
              <a:latin typeface="Calibri" pitchFamily="34" charset="0"/>
              <a:cs typeface="Calibri" pitchFamily="34" charset="0"/>
            </a:endParaRPr>
          </a:p>
          <a:p>
            <a:pPr marL="338138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Index 2: Student Progress – Top 25%</a:t>
            </a:r>
          </a:p>
          <a:p>
            <a:pPr marL="338138" lvl="1" indent="-228600">
              <a:buClr>
                <a:srgbClr val="C45816"/>
              </a:buClr>
              <a:buSzPct val="150000"/>
              <a:defRPr/>
            </a:pPr>
            <a:endParaRPr lang="en-US" sz="1000" dirty="0">
              <a:latin typeface="Calibri" pitchFamily="34" charset="0"/>
              <a:cs typeface="Calibri" pitchFamily="34" charset="0"/>
            </a:endParaRPr>
          </a:p>
          <a:p>
            <a:pPr marL="338138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Index 3: Closing </a:t>
            </a:r>
            <a:r>
              <a:rPr lang="en-US" sz="1900" dirty="0">
                <a:latin typeface="Calibri" pitchFamily="34" charset="0"/>
                <a:cs typeface="Calibri" pitchFamily="34" charset="0"/>
              </a:rPr>
              <a:t>Performance </a:t>
            </a:r>
            <a:r>
              <a:rPr lang="en-US" sz="1900" dirty="0" smtClean="0">
                <a:latin typeface="Calibri" pitchFamily="34" charset="0"/>
                <a:cs typeface="Calibri" pitchFamily="34" charset="0"/>
              </a:rPr>
              <a:t>Gaps</a:t>
            </a:r>
          </a:p>
          <a:p>
            <a:pPr marL="566738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1000" dirty="0" smtClean="0">
              <a:latin typeface="Calibri" pitchFamily="34" charset="0"/>
              <a:cs typeface="Calibri" pitchFamily="34" charset="0"/>
            </a:endParaRPr>
          </a:p>
          <a:p>
            <a:pPr marL="338138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Index 4: Postsecondary Readiness  for campuses and districts</a:t>
            </a:r>
            <a:endParaRPr lang="en-US" sz="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715762" y="5975061"/>
            <a:ext cx="1975104" cy="228600"/>
          </a:xfrm>
          <a:prstGeom prst="rect">
            <a:avLst/>
          </a:prstGeom>
          <a:solidFill>
            <a:srgbClr val="C00000">
              <a:alpha val="18000"/>
            </a:srgbClr>
          </a:solidFill>
        </p:spPr>
        <p:txBody>
          <a:bodyPr wrap="square" lIns="27432" tIns="27432" rIns="27432" bIns="27432">
            <a:spAutoFit/>
          </a:bodyPr>
          <a:lstStyle/>
          <a:p>
            <a:pPr algn="ctr">
              <a:buClr>
                <a:srgbClr val="C45816"/>
              </a:buClr>
              <a:buSzPct val="150000"/>
            </a:pPr>
            <a:r>
              <a:rPr lang="en-US" sz="1200" dirty="0" smtClean="0">
                <a:latin typeface="Calibri" pitchFamily="34" charset="0"/>
                <a:ea typeface="ＭＳ Ｐゴシック" pitchFamily="34" charset="-128"/>
              </a:rPr>
              <a:t>Shaded areas are new for 2014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781858" y="5308254"/>
            <a:ext cx="3886200" cy="548640"/>
          </a:xfrm>
          <a:prstGeom prst="rect">
            <a:avLst/>
          </a:prstGeom>
          <a:solidFill>
            <a:srgbClr val="C00000">
              <a:alpha val="18000"/>
            </a:srgbClr>
          </a:solidFill>
        </p:spPr>
        <p:txBody>
          <a:bodyPr wrap="square" lIns="27432" tIns="27432" rIns="27432" bIns="27432">
            <a:spAutoFit/>
          </a:bodyPr>
          <a:lstStyle/>
          <a:p>
            <a:pPr algn="ctr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  <a:ea typeface="ＭＳ Ｐゴシック" pitchFamily="34" charset="-128"/>
            </a:endParaRPr>
          </a:p>
          <a:p>
            <a:pPr algn="ctr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  <a:ea typeface="ＭＳ Ｐゴシック" pitchFamily="34" charset="-128"/>
            </a:endParaRPr>
          </a:p>
          <a:p>
            <a:pPr algn="ctr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60583" y="3689479"/>
            <a:ext cx="3886200" cy="502920"/>
          </a:xfrm>
          <a:prstGeom prst="rect">
            <a:avLst/>
          </a:prstGeom>
          <a:solidFill>
            <a:srgbClr val="C00000">
              <a:alpha val="18000"/>
            </a:srgbClr>
          </a:solidFill>
        </p:spPr>
        <p:txBody>
          <a:bodyPr wrap="square" lIns="27432" tIns="27432" rIns="27432" bIns="27432">
            <a:spAutoFit/>
          </a:bodyPr>
          <a:lstStyle/>
          <a:p>
            <a:pPr algn="ctr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  <a:ea typeface="ＭＳ Ｐゴシック" pitchFamily="34" charset="-128"/>
            </a:endParaRPr>
          </a:p>
          <a:p>
            <a:pPr algn="ctr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  <a:ea typeface="ＭＳ Ｐゴシック" pitchFamily="34" charset="-128"/>
            </a:endParaRPr>
          </a:p>
          <a:p>
            <a:pPr algn="ctr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57033" y="4846725"/>
            <a:ext cx="3886200" cy="274320"/>
          </a:xfrm>
          <a:prstGeom prst="rect">
            <a:avLst/>
          </a:prstGeom>
          <a:solidFill>
            <a:srgbClr val="C00000">
              <a:alpha val="18000"/>
            </a:srgbClr>
          </a:solidFill>
        </p:spPr>
        <p:txBody>
          <a:bodyPr wrap="square" lIns="27432" tIns="27432" rIns="27432" bIns="27432">
            <a:spAutoFit/>
          </a:bodyPr>
          <a:lstStyle/>
          <a:p>
            <a:pPr algn="ctr">
              <a:buClr>
                <a:srgbClr val="C45816"/>
              </a:buClr>
              <a:buSzPct val="150000"/>
            </a:pPr>
            <a:endParaRPr lang="en-US" sz="1200" dirty="0" smtClean="0"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2772" y="1600200"/>
            <a:ext cx="826246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Campuses that receive an accountability rating of </a:t>
            </a:r>
            <a:r>
              <a:rPr lang="en-US" sz="1900" i="1" dirty="0" smtClean="0">
                <a:latin typeface="Calibri" pitchFamily="34" charset="0"/>
                <a:cs typeface="Times New Roman" pitchFamily="18" charset="0"/>
              </a:rPr>
              <a:t>Met Standard </a:t>
            </a:r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are eligible for the following distinction designations. </a:t>
            </a:r>
            <a:endParaRPr 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40080" y="274320"/>
            <a:ext cx="7955280" cy="868680"/>
          </a:xfrm>
          <a:solidFill>
            <a:schemeClr val="accent1"/>
          </a:solidFill>
        </p:spPr>
        <p:txBody>
          <a:bodyPr/>
          <a:lstStyle/>
          <a:p>
            <a:r>
              <a:rPr lang="en-US" sz="30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Academic Achievement Distinction Designation</a:t>
            </a:r>
            <a:endParaRPr lang="en-US" sz="3000" dirty="0" smtClean="0">
              <a:solidFill>
                <a:schemeClr val="bg1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1600200"/>
            <a:ext cx="8229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C45816"/>
              </a:buClr>
              <a:buSzPct val="150000"/>
              <a:defRPr/>
            </a:pPr>
            <a:r>
              <a:rPr lang="en-US" sz="1900" b="1" dirty="0" smtClean="0">
                <a:latin typeface="Calibri" pitchFamily="34" charset="0"/>
                <a:cs typeface="Calibri" pitchFamily="34" charset="0"/>
              </a:rPr>
              <a:t>2013 Academic Achievement -</a:t>
            </a:r>
            <a:r>
              <a:rPr lang="en-US" sz="1900" b="1" dirty="0" smtClean="0">
                <a:latin typeface="Calibri" pitchFamily="34" charset="0"/>
                <a:cs typeface="Times New Roman" pitchFamily="18" charset="0"/>
              </a:rPr>
              <a:t> Reading/ELA and mathematics</a:t>
            </a:r>
            <a:endParaRPr lang="en-US" sz="1900" b="1" dirty="0" smtClean="0">
              <a:latin typeface="Calibri" pitchFamily="34" charset="0"/>
              <a:cs typeface="Calibri" pitchFamily="34" charset="0"/>
            </a:endParaRPr>
          </a:p>
          <a:p>
            <a:pPr marL="344488" indent="-230188">
              <a:buClr>
                <a:srgbClr val="C45816"/>
              </a:buClr>
              <a:buSzPct val="150000"/>
              <a:defRPr/>
            </a:pPr>
            <a:endParaRPr lang="en-US" sz="1000" dirty="0" smtClean="0">
              <a:latin typeface="Calibri" pitchFamily="34" charset="0"/>
              <a:cs typeface="Calibri" pitchFamily="34" charset="0"/>
            </a:endParaRPr>
          </a:p>
          <a:p>
            <a:pPr marL="2286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Campuses with grades 3-12 enrollment that achieve a </a:t>
            </a:r>
            <a:r>
              <a:rPr lang="en-US" sz="1900" i="1" dirty="0" smtClean="0">
                <a:latin typeface="Calibri" pitchFamily="34" charset="0"/>
                <a:cs typeface="Times New Roman" pitchFamily="18" charset="0"/>
              </a:rPr>
              <a:t>Met Standard </a:t>
            </a:r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rating are eligible to receive academic achievement distinction designation (AADD).</a:t>
            </a:r>
          </a:p>
          <a:p>
            <a:pPr marL="2286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1000" dirty="0" smtClean="0">
              <a:latin typeface="Calibri" pitchFamily="34" charset="0"/>
              <a:cs typeface="Times New Roman" pitchFamily="18" charset="0"/>
            </a:endParaRPr>
          </a:p>
          <a:p>
            <a:pPr marL="228600" lvl="1" indent="-228600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Calibri" pitchFamily="34" charset="0"/>
              </a:rPr>
              <a:t>Campuses are evaluated solely on the “All Students” student group.</a:t>
            </a:r>
            <a:endParaRPr lang="en-US" sz="1000" dirty="0" smtClean="0">
              <a:latin typeface="Calibri" pitchFamily="34" charset="0"/>
              <a:cs typeface="Times New Roman" pitchFamily="18" charset="0"/>
            </a:endParaRPr>
          </a:p>
          <a:p>
            <a:pPr marL="569913" lvl="1" indent="-225425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1000" dirty="0" smtClean="0">
              <a:latin typeface="Calibri" pitchFamily="34" charset="0"/>
              <a:cs typeface="Times New Roman" pitchFamily="18" charset="0"/>
            </a:endParaRPr>
          </a:p>
          <a:p>
            <a:pPr marL="225425" lvl="1" indent="-225425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Elementary and middle schools in the top quartile on at least 50 percent of the above indicators receive a distinction designation for that subject area.</a:t>
            </a:r>
          </a:p>
          <a:p>
            <a:pPr marL="225425" lvl="1" indent="-225425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endParaRPr lang="en-US" sz="1000" dirty="0" smtClean="0">
              <a:latin typeface="Calibri" pitchFamily="34" charset="0"/>
              <a:cs typeface="Times New Roman" pitchFamily="18" charset="0"/>
            </a:endParaRPr>
          </a:p>
          <a:p>
            <a:pPr marL="225425" lvl="1" indent="-225425">
              <a:buClr>
                <a:srgbClr val="C45816"/>
              </a:buClr>
              <a:buSzPct val="150000"/>
              <a:buFont typeface="Wingdings" pitchFamily="2" charset="2"/>
              <a:buChar char="§"/>
              <a:defRPr/>
            </a:pPr>
            <a:r>
              <a:rPr lang="en-US" sz="1900" dirty="0" smtClean="0">
                <a:latin typeface="Calibri" pitchFamily="34" charset="0"/>
                <a:cs typeface="Times New Roman" pitchFamily="18" charset="0"/>
              </a:rPr>
              <a:t>High schools in the top quartile on at least 33 percent of the above indicators receive a distinction designation for that subject area.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81891" y="1235036"/>
            <a:ext cx="856210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97751" y="949885"/>
          <a:ext cx="8229600" cy="449274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914400"/>
                <a:gridCol w="914400"/>
                <a:gridCol w="914400"/>
                <a:gridCol w="914400"/>
                <a:gridCol w="914400"/>
                <a:gridCol w="914400"/>
              </a:tblGrid>
              <a:tr h="263611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AADD Indicator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High</a:t>
                      </a:r>
                      <a:b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</a:b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School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Middle</a:t>
                      </a:r>
                      <a:b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</a:b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School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Junior</a:t>
                      </a:r>
                      <a:b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</a:b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High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Elementary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K-8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Times New Roman"/>
                        </a:rPr>
                        <a:t>K-12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Attendance rate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Not Subject Specific / Applies to both subjects and all levels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  <a:tabLst>
                          <a:tab pos="160020" algn="l"/>
                        </a:tabLs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Greater Than Expected Student Growth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Grade 3 Reading Performance (Level III)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Grade 4 Writing Performance (Level III)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Calibri" pitchFamily="34" charset="0"/>
                        <a:ea typeface="SimSun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Calibri" pitchFamily="34" charset="0"/>
                        <a:ea typeface="SimSun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Grade 5 Math Performance (Level III)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Times New Roman"/>
                        </a:rPr>
                        <a:t>Grade 7 Writing Performance (Level III)</a:t>
                      </a: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Calibri" pitchFamily="34" charset="0"/>
                        <a:ea typeface="SimSun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Times New Roman"/>
                        </a:rPr>
                        <a:t>Grade 8 Reading Performance (Level III)</a:t>
                      </a: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>
                        <a:latin typeface="Calibri" pitchFamily="34" charset="0"/>
                        <a:ea typeface="SimSun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Algebra I by Grade 8-Participation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Algebra I by Grade 8–Performance (Level III)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611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AP/IB and Advanced/Dual Enrollment Course Completion Participation 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AP/IB Examination Performance: 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AP/IB Examination Performance: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SAT/ACT Participation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ELA &amp;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SAT Performance: 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SAT Performance: 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ACT Performance: 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R/ELA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80">
                <a:tc gridSpan="2">
                  <a:txBody>
                    <a:bodyPr/>
                    <a:lstStyle/>
                    <a:p>
                      <a:pPr marL="137160" marR="0" indent="-137160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ACT Performance: Math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Arial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Math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05">
                <a:tc rowSpan="2">
                  <a:txBody>
                    <a:bodyPr/>
                    <a:lstStyle/>
                    <a:p>
                      <a:pPr marL="0" marR="0" algn="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Times"/>
                          <a:cs typeface="Arial"/>
                        </a:rPr>
                        <a:t>Total Indicators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Times"/>
                          <a:cs typeface="Arial"/>
                        </a:rPr>
                        <a:t>Reading/ELA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7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4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4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4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6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11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80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b="1">
                          <a:latin typeface="Calibri" pitchFamily="34" charset="0"/>
                          <a:ea typeface="Times"/>
                          <a:cs typeface="Arial"/>
                        </a:rPr>
                        <a:t>Mathematics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7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5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5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3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Arial"/>
                        </a:rPr>
                        <a:t>5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Arial"/>
                        </a:rPr>
                        <a:t>10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65903" marR="6590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Title 5"/>
          <p:cNvSpPr txBox="1">
            <a:spLocks/>
          </p:cNvSpPr>
          <p:nvPr/>
        </p:nvSpPr>
        <p:spPr bwMode="auto">
          <a:xfrm>
            <a:off x="640080" y="274320"/>
            <a:ext cx="795528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oudy Old Style" pitchFamily="18" charset="0"/>
                <a:ea typeface="ＭＳ Ｐゴシック" pitchFamily="34" charset="-128"/>
                <a:cs typeface="ＭＳ Ｐゴシック" charset="-128"/>
              </a:rPr>
              <a:t>2013 AADD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oudy Old Style" pitchFamily="18" charset="0"/>
                <a:ea typeface="ＭＳ Ｐゴシック" pitchFamily="34" charset="-128"/>
                <a:cs typeface="ＭＳ Ｐゴシック" charset="-128"/>
              </a:rPr>
              <a:t> Indicators by Campus Type and Subject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udy Old Style" pitchFamily="18" charset="0"/>
              <a:ea typeface="ＭＳ Ｐゴシック" pitchFamily="34" charset="-128"/>
              <a:cs typeface="ＭＳ Ｐゴシック" charset="-128"/>
            </a:endParaRPr>
          </a:p>
        </p:txBody>
      </p:sp>
      <p:sp>
        <p:nvSpPr>
          <p:cNvPr id="12" name="Text Placeholder 5"/>
          <p:cNvSpPr txBox="1">
            <a:spLocks/>
          </p:cNvSpPr>
          <p:nvPr/>
        </p:nvSpPr>
        <p:spPr bwMode="auto">
          <a:xfrm>
            <a:off x="578922" y="5510155"/>
            <a:ext cx="8244444" cy="102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1200" b="1" dirty="0" smtClean="0">
                <a:latin typeface="Calibri" pitchFamily="34" charset="0"/>
              </a:rPr>
              <a:t>R/ELA</a:t>
            </a:r>
            <a:r>
              <a:rPr lang="en-US" sz="1200" dirty="0" smtClean="0">
                <a:latin typeface="Calibri" pitchFamily="34" charset="0"/>
              </a:rPr>
              <a:t> = indicator can be evaluated for Reading/English Language Arts only</a:t>
            </a:r>
          </a:p>
          <a:p>
            <a:r>
              <a:rPr lang="en-US" sz="1200" b="1" dirty="0" smtClean="0">
                <a:latin typeface="Calibri" pitchFamily="34" charset="0"/>
              </a:rPr>
              <a:t>Math</a:t>
            </a:r>
            <a:r>
              <a:rPr lang="en-US" sz="1200" dirty="0" smtClean="0">
                <a:latin typeface="Calibri" pitchFamily="34" charset="0"/>
              </a:rPr>
              <a:t> = indicator can be evaluated for Mathematics only</a:t>
            </a:r>
          </a:p>
          <a:p>
            <a:r>
              <a:rPr lang="en-US" sz="1200" b="1" dirty="0" smtClean="0">
                <a:latin typeface="Calibri" pitchFamily="34" charset="0"/>
              </a:rPr>
              <a:t>ELA &amp; Math</a:t>
            </a:r>
            <a:r>
              <a:rPr lang="en-US" sz="1200" dirty="0" smtClean="0">
                <a:latin typeface="Calibri" pitchFamily="34" charset="0"/>
              </a:rPr>
              <a:t>= indicator will be evaluated for both Reading/ELA and Mathematics</a:t>
            </a:r>
          </a:p>
          <a:p>
            <a:r>
              <a:rPr lang="en-US" sz="1200" b="1" dirty="0" smtClean="0">
                <a:latin typeface="Calibri" pitchFamily="34" charset="0"/>
              </a:rPr>
              <a:t>Not Subject Specific</a:t>
            </a:r>
            <a:r>
              <a:rPr lang="en-US" sz="1200" dirty="0" smtClean="0">
                <a:latin typeface="Calibri" pitchFamily="34" charset="0"/>
              </a:rPr>
              <a:t> = indicator cannot be directly associated with either Reading/ELA or Mathematics</a:t>
            </a:r>
          </a:p>
          <a:p>
            <a:r>
              <a:rPr lang="en-US" sz="1200" b="1" dirty="0" smtClean="0">
                <a:latin typeface="Calibri" pitchFamily="34" charset="0"/>
              </a:rPr>
              <a:t>Blank</a:t>
            </a:r>
            <a:r>
              <a:rPr lang="en-US" sz="1200" dirty="0" smtClean="0">
                <a:latin typeface="Calibri" pitchFamily="34" charset="0"/>
              </a:rPr>
              <a:t> = indicator is not applicable at this campus level.</a:t>
            </a:r>
            <a:endParaRPr lang="en-US" sz="12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81891" y="1282534"/>
            <a:ext cx="8562108" cy="384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900" b="1" dirty="0" smtClean="0">
                <a:latin typeface="Calibri" pitchFamily="34" charset="0"/>
              </a:rPr>
              <a:t>Mathematics Example</a:t>
            </a:r>
            <a:endParaRPr lang="en-US" sz="1900" b="1" dirty="0">
              <a:latin typeface="Calibri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40080" y="274320"/>
            <a:ext cx="7955280" cy="868680"/>
          </a:xfrm>
          <a:solidFill>
            <a:schemeClr val="accent1"/>
          </a:solidFill>
        </p:spPr>
        <p:txBody>
          <a:bodyPr/>
          <a:lstStyle/>
          <a:p>
            <a:r>
              <a:rPr lang="en-US" sz="30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Methodology for AADD</a:t>
            </a:r>
            <a:endParaRPr lang="en-US" sz="3000" dirty="0" smtClean="0">
              <a:solidFill>
                <a:schemeClr val="bg1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85015" y="1754431"/>
          <a:ext cx="8605664" cy="4502400"/>
        </p:xfrm>
        <a:graphic>
          <a:graphicData uri="http://schemas.openxmlformats.org/drawingml/2006/table">
            <a:tbl>
              <a:tblPr/>
              <a:tblGrid>
                <a:gridCol w="569009"/>
                <a:gridCol w="1645920"/>
                <a:gridCol w="1097280"/>
                <a:gridCol w="457200"/>
                <a:gridCol w="1097280"/>
                <a:gridCol w="457200"/>
                <a:gridCol w="1097280"/>
                <a:gridCol w="457200"/>
                <a:gridCol w="1097280"/>
                <a:gridCol w="172815"/>
                <a:gridCol w="457200"/>
              </a:tblGrid>
              <a:tr h="182880"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Step 1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Determine Campus Comparison Group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Calculate campus performance on each distinction indicator for subject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Algebra I</a:t>
                      </a:r>
                      <a:b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</a:b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by end of </a:t>
                      </a:r>
                      <a:b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</a:b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Grade 8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Mathematics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ACT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Performance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Mathematics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AP/IB Performance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…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Up to 11 indicators (depending on campus grade configuration)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4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Campus Profile Report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Step 2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Compare performance on each indicator to campuses in Comparison Groups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Top Quartile among comparison group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Top Quartile among comparison group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Top Quartile among comparison group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…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Top Quartile among comparison group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Step 3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Calibri"/>
                        </a:rPr>
                        <a:t>Generate a single outcome for campus by subject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Campus Outcome for Subject: 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Percent of Measures in the Top Quartile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(2 out of 4 = 50%, 3 out of 5 = 60%, or 3 out of 8= 38%)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Step 4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Calibri" pitchFamily="34" charset="0"/>
                          <a:ea typeface="Times"/>
                          <a:cs typeface="Calibri"/>
                        </a:rPr>
                        <a:t>Identify campuses that qualify to earn Distinction Designations</a:t>
                      </a: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Statewide Evaluation of Campus Outcomes: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Eligible Distinctions based on the</a:t>
                      </a:r>
                      <a:b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</a:b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Percent of Measures in the Top Quartile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Elementary and Middle Schools:  50% or higher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 pitchFamily="34" charset="0"/>
                          <a:ea typeface="Times"/>
                          <a:cs typeface="Calibri"/>
                        </a:rPr>
                        <a:t>High Schools and K-12 campuses:  33% or higher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Distinction Designation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85800" y="1600200"/>
            <a:ext cx="8229600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00" b="1" dirty="0" smtClean="0">
                <a:latin typeface="Calibri" pitchFamily="34" charset="0"/>
              </a:rPr>
              <a:t>Mathematics Example: Pflugerville HS</a:t>
            </a:r>
          </a:p>
          <a:p>
            <a:endParaRPr lang="en-US" sz="1000" dirty="0" smtClean="0">
              <a:latin typeface="Calibri" pitchFamily="34" charset="0"/>
            </a:endParaRPr>
          </a:p>
          <a:p>
            <a:pPr marL="225425" indent="-225425">
              <a:buAutoNum type="arabicPeriod"/>
            </a:pPr>
            <a:r>
              <a:rPr lang="en-US" sz="1900" dirty="0" smtClean="0">
                <a:latin typeface="Calibri" pitchFamily="34" charset="0"/>
              </a:rPr>
              <a:t>Identify a campus comparison group for Pflugerville High School based on: </a:t>
            </a:r>
          </a:p>
          <a:p>
            <a:pPr marL="457200" indent="-457200"/>
            <a:endParaRPr lang="en-US" sz="400" dirty="0" smtClean="0">
              <a:latin typeface="Calibri" pitchFamily="34" charset="0"/>
            </a:endParaRPr>
          </a:p>
          <a:p>
            <a:pPr marL="463550" indent="-238125"/>
            <a:r>
              <a:rPr lang="en-US" sz="1900" dirty="0" smtClean="0">
                <a:latin typeface="Calibri" pitchFamily="34" charset="0"/>
              </a:rPr>
              <a:t>a.  Campus type (elementary, middle, high school); </a:t>
            </a:r>
          </a:p>
          <a:p>
            <a:pPr marL="463550" indent="-238125"/>
            <a:r>
              <a:rPr lang="en-US" sz="1900" dirty="0" smtClean="0">
                <a:latin typeface="Calibri" pitchFamily="34" charset="0"/>
              </a:rPr>
              <a:t>b.  Campus size (total student enrollment);</a:t>
            </a:r>
          </a:p>
          <a:p>
            <a:pPr marL="463550" indent="-238125"/>
            <a:r>
              <a:rPr lang="en-US" sz="1900" dirty="0" smtClean="0">
                <a:latin typeface="Calibri" pitchFamily="34" charset="0"/>
              </a:rPr>
              <a:t>c.  Percent of economically disadvantaged students enrolled for 2012-13;</a:t>
            </a:r>
          </a:p>
          <a:p>
            <a:pPr marL="463550" indent="-238125"/>
            <a:r>
              <a:rPr lang="en-US" sz="1900" dirty="0" smtClean="0">
                <a:latin typeface="Calibri" pitchFamily="34" charset="0"/>
              </a:rPr>
              <a:t>d.  Percent of limited English proficient students enrolled for 2012-13; and </a:t>
            </a:r>
          </a:p>
          <a:p>
            <a:pPr marL="519113" indent="-287338">
              <a:buAutoNum type="alphaLcPeriod" startAt="5"/>
            </a:pPr>
            <a:r>
              <a:rPr lang="en-US" sz="1900" dirty="0" smtClean="0">
                <a:latin typeface="Calibri" pitchFamily="34" charset="0"/>
              </a:rPr>
              <a:t>Percent of mobile students, as determined from 2011-12 cumulative attendance. </a:t>
            </a:r>
          </a:p>
          <a:p>
            <a:pPr marL="519113" indent="-287338">
              <a:buAutoNum type="alphaLcPeriod" startAt="5"/>
            </a:pPr>
            <a:endParaRPr lang="en-US" sz="1000" dirty="0" smtClean="0">
              <a:latin typeface="Calibri" pitchFamily="34" charset="0"/>
            </a:endParaRPr>
          </a:p>
          <a:p>
            <a:pPr marL="231775"/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</a:br>
            <a:endParaRPr lang="en-US" sz="1500" dirty="0" smtClean="0">
              <a:latin typeface="Calibri" pitchFamily="34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4390" y="6032669"/>
            <a:ext cx="599703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smtClean="0">
                <a:latin typeface="Calibri" pitchFamily="34" charset="0"/>
              </a:rPr>
              <a:t>Resource: </a:t>
            </a:r>
          </a:p>
          <a:p>
            <a:r>
              <a:rPr lang="en-US" sz="15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http://ritter.tea.state.tx.us/perfreport/account/2013/srch.html?srch=C</a:t>
            </a:r>
            <a:endParaRPr lang="en-US" sz="1500" dirty="0" smtClean="0">
              <a:latin typeface="Calibri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5"/>
          <p:cNvSpPr txBox="1">
            <a:spLocks/>
          </p:cNvSpPr>
          <p:nvPr/>
        </p:nvSpPr>
        <p:spPr bwMode="auto">
          <a:xfrm>
            <a:off x="640080" y="274320"/>
            <a:ext cx="7955280" cy="86868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oudy Old Style" pitchFamily="18" charset="0"/>
                <a:ea typeface="ＭＳ Ｐゴシック" pitchFamily="34" charset="-128"/>
                <a:cs typeface="ＭＳ Ｐゴシック" charset="-128"/>
              </a:rPr>
              <a:t>Methodology for AADD – Step 1</a:t>
            </a:r>
            <a:endParaRPr kumimoji="0" lang="en-US" sz="3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udy Old Style" pitchFamily="18" charset="0"/>
              <a:ea typeface="ＭＳ Ｐゴシック" pitchFamily="34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84791" y="1190847"/>
            <a:ext cx="855920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 rot="5400000">
            <a:off x="5148228" y="3076529"/>
            <a:ext cx="6629400" cy="731520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0" rIns="0" bIns="0" rtlCol="0" anchor="ctr" anchorCtr="1">
            <a:spAutoFit/>
          </a:bodyPr>
          <a:lstStyle/>
          <a:p>
            <a:pPr marL="24765" algn="ctr">
              <a:lnSpc>
                <a:spcPts val="1635"/>
              </a:lnSpc>
            </a:pPr>
            <a:r>
              <a:rPr sz="1400" b="1" spc="-5" dirty="0">
                <a:solidFill>
                  <a:schemeClr val="bg1"/>
                </a:solidFill>
                <a:latin typeface="Arial"/>
                <a:cs typeface="Arial"/>
              </a:rPr>
              <a:t>201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3</a:t>
            </a:r>
            <a:r>
              <a:rPr sz="1400" b="1" spc="4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bg1"/>
                </a:solidFill>
                <a:latin typeface="Arial"/>
                <a:cs typeface="Arial"/>
              </a:rPr>
              <a:t>Campu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s</a:t>
            </a:r>
            <a:r>
              <a:rPr sz="1400" b="1" spc="4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bg1"/>
                </a:solidFill>
                <a:latin typeface="Arial"/>
                <a:cs typeface="Arial"/>
              </a:rPr>
              <a:t>Compariso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n</a:t>
            </a:r>
            <a:r>
              <a:rPr sz="1400" b="1" spc="4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Group</a:t>
            </a:r>
            <a:endParaRPr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algn="ctr">
              <a:lnSpc>
                <a:spcPts val="1350"/>
              </a:lnSpc>
            </a:pPr>
            <a:r>
              <a:rPr sz="1400" b="1" spc="-10" dirty="0">
                <a:solidFill>
                  <a:schemeClr val="bg1"/>
                </a:solidFill>
                <a:latin typeface="Arial"/>
                <a:cs typeface="Arial"/>
              </a:rPr>
              <a:t>PFLUGERVILLE</a:t>
            </a:r>
            <a:r>
              <a:rPr sz="1400" b="1" spc="3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H</a:t>
            </a:r>
            <a:r>
              <a:rPr sz="1400" b="1" spc="3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chemeClr val="bg1"/>
                </a:solidFill>
                <a:latin typeface="Arial"/>
                <a:cs typeface="Arial"/>
              </a:rPr>
              <a:t>S</a:t>
            </a:r>
            <a:r>
              <a:rPr sz="1400" b="1" spc="3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(227904001)</a:t>
            </a:r>
            <a:r>
              <a:rPr sz="1400" b="1" spc="3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-</a:t>
            </a:r>
            <a:r>
              <a:rPr sz="1400" b="1" spc="3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chemeClr val="bg1"/>
                </a:solidFill>
                <a:latin typeface="Arial"/>
                <a:cs typeface="Arial"/>
              </a:rPr>
              <a:t>PFLUGERVILLE</a:t>
            </a:r>
            <a:r>
              <a:rPr sz="1400" b="1" spc="3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chemeClr val="bg1"/>
                </a:solidFill>
                <a:latin typeface="Arial"/>
                <a:cs typeface="Arial"/>
              </a:rPr>
              <a:t>ISD</a:t>
            </a:r>
            <a:endParaRPr sz="1400" dirty="0">
              <a:solidFill>
                <a:schemeClr val="bg1"/>
              </a:solidFill>
              <a:latin typeface="Arial"/>
              <a:cs typeface="Arial"/>
            </a:endParaRPr>
          </a:p>
          <a:p>
            <a:pPr marL="1158240" marR="1163955" algn="ctr">
              <a:lnSpc>
                <a:spcPts val="1100"/>
              </a:lnSpc>
              <a:spcBef>
                <a:spcPts val="75"/>
              </a:spcBef>
            </a:pPr>
            <a:r>
              <a:rPr sz="1400" b="1" spc="-5" dirty="0">
                <a:solidFill>
                  <a:schemeClr val="bg1"/>
                </a:solidFill>
                <a:latin typeface="Arial"/>
                <a:cs typeface="Arial"/>
              </a:rPr>
              <a:t>Campu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s</a:t>
            </a:r>
            <a:r>
              <a:rPr sz="1400" b="1" spc="2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chemeClr val="bg1"/>
                </a:solidFill>
                <a:latin typeface="Arial"/>
                <a:cs typeface="Arial"/>
              </a:rPr>
              <a:t>Type:</a:t>
            </a:r>
            <a:r>
              <a:rPr sz="1400" b="1" spc="2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15" dirty="0">
                <a:solidFill>
                  <a:schemeClr val="bg1"/>
                </a:solidFill>
                <a:latin typeface="Arial"/>
                <a:cs typeface="Arial"/>
              </a:rPr>
              <a:t>Hig</a:t>
            </a:r>
            <a:r>
              <a:rPr sz="1400" b="1" spc="-10" dirty="0">
                <a:solidFill>
                  <a:schemeClr val="bg1"/>
                </a:solidFill>
                <a:latin typeface="Arial"/>
                <a:cs typeface="Arial"/>
              </a:rPr>
              <a:t>h</a:t>
            </a:r>
            <a:r>
              <a:rPr sz="1400" b="1" spc="2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chemeClr val="bg1"/>
                </a:solidFill>
                <a:latin typeface="Arial"/>
                <a:cs typeface="Arial"/>
              </a:rPr>
              <a:t>School</a:t>
            </a:r>
            <a:r>
              <a:rPr sz="1400" b="1" spc="-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chemeClr val="bg1"/>
                </a:solidFill>
                <a:latin typeface="Arial"/>
                <a:cs typeface="Arial"/>
              </a:rPr>
              <a:t>Sorted</a:t>
            </a:r>
            <a:r>
              <a:rPr sz="1400" b="1" spc="2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10" dirty="0">
                <a:solidFill>
                  <a:schemeClr val="bg1"/>
                </a:solidFill>
                <a:latin typeface="Arial"/>
                <a:cs typeface="Arial"/>
              </a:rPr>
              <a:t>by</a:t>
            </a:r>
            <a:r>
              <a:rPr sz="1400" b="1" spc="25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bg1"/>
                </a:solidFill>
                <a:latin typeface="Arial"/>
                <a:cs typeface="Arial"/>
              </a:rPr>
              <a:t>Distric</a:t>
            </a:r>
            <a:r>
              <a:rPr sz="1400" b="1" dirty="0">
                <a:solidFill>
                  <a:schemeClr val="bg1"/>
                </a:solidFill>
                <a:latin typeface="Arial"/>
                <a:cs typeface="Arial"/>
              </a:rPr>
              <a:t>t</a:t>
            </a:r>
            <a:r>
              <a:rPr sz="1400" b="1" spc="30" dirty="0">
                <a:solidFill>
                  <a:schemeClr val="bg1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chemeClr val="bg1"/>
                </a:solidFill>
                <a:latin typeface="Arial"/>
                <a:cs typeface="Arial"/>
              </a:rPr>
              <a:t>Name</a:t>
            </a:r>
            <a:endParaRPr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graphicFrame>
        <p:nvGraphicFramePr>
          <p:cNvPr id="8" name="object 2"/>
          <p:cNvGraphicFramePr>
            <a:graphicFrameLocks noGrp="1"/>
          </p:cNvGraphicFramePr>
          <p:nvPr/>
        </p:nvGraphicFramePr>
        <p:xfrm>
          <a:off x="641779" y="116963"/>
          <a:ext cx="6949440" cy="668230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1190"/>
                <a:gridCol w="1684551"/>
                <a:gridCol w="457291"/>
                <a:gridCol w="563450"/>
                <a:gridCol w="611073"/>
                <a:gridCol w="638415"/>
                <a:gridCol w="613470"/>
              </a:tblGrid>
              <a:tr h="274320"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Campu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9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Name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Distric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9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Name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3055" marR="131445" indent="3175" algn="ctr">
                        <a:lnSpc>
                          <a:spcPts val="106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Number</a:t>
                      </a:r>
                      <a:r>
                        <a:rPr sz="900" b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of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Students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6205">
                        <a:lnSpc>
                          <a:spcPct val="100000"/>
                        </a:lnSpc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9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ELL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14" marR="84455" indent="-36830">
                        <a:lnSpc>
                          <a:spcPts val="1060"/>
                        </a:lnSpc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%</a:t>
                      </a:r>
                      <a:r>
                        <a:rPr sz="9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dirty="0">
                          <a:latin typeface="Arial"/>
                          <a:cs typeface="Arial"/>
                        </a:rPr>
                        <a:t>Econ</a:t>
                      </a:r>
                      <a:r>
                        <a:rPr sz="900" b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b="1" spc="-5" dirty="0">
                          <a:latin typeface="Arial"/>
                          <a:cs typeface="Arial"/>
                        </a:rPr>
                        <a:t>Disadv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ts val="1070"/>
                        </a:lnSpc>
                      </a:pPr>
                      <a:r>
                        <a:rPr sz="900" b="1" dirty="0">
                          <a:latin typeface="Arial"/>
                          <a:cs typeface="Arial"/>
                        </a:rPr>
                        <a:t>Mobility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269875">
                        <a:lnSpc>
                          <a:spcPts val="1070"/>
                        </a:lnSpc>
                      </a:pPr>
                      <a:r>
                        <a:rPr sz="900" b="1" spc="-5" dirty="0">
                          <a:latin typeface="Arial"/>
                          <a:cs typeface="Arial"/>
                        </a:rPr>
                        <a:t>Rate</a:t>
                      </a:r>
                      <a:endParaRPr sz="9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308"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PFLUGERVILLE</a:t>
                      </a: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(227904001)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1000" b="1" dirty="0">
                          <a:latin typeface="Arial"/>
                          <a:cs typeface="Arial"/>
                        </a:rPr>
                        <a:t>PFLUGERVILLE</a:t>
                      </a: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ISD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C2C2C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490220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2,265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C2C2C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6.1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42.6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C2C2C2"/>
                    </a:solidFill>
                  </a:tcPr>
                </a:tc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11.2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  <a:lnB w="7365">
                      <a:solidFill>
                        <a:srgbClr val="000000"/>
                      </a:solidFill>
                      <a:prstDash val="solid"/>
                    </a:lnB>
                    <a:solidFill>
                      <a:srgbClr val="C2C2C2"/>
                    </a:solidFill>
                  </a:tcPr>
                </a:tc>
              </a:tr>
              <a:tr h="157622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ALVIN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(020901001)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ALVIN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2,400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48.6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15.2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50266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MANVEL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(020901002)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ALVIN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2,313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40.9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13.8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AUSTIN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(227901002)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AUSTIN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2,151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34.6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13.1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WEST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BROOK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SR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(123910008)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BEAUMONT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2,306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45.6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15.3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42908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BELTON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(014903001)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BELTON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2,540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39.7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16.0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622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BIRDVILLE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(220902010)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BIRDVILLE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2,007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5.4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35.0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12.7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0266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RICHLAN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(220902002)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BIRDVILLE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2,187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37.5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BRAZOSWOOD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(020905002)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BRAZOSPORT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2,428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37.9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14.7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800" spc="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CREEKVIE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(057903006)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CARROLLTON-FARMER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BRANCH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1,981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5.9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44.7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42908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COPPERA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COV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(050910001)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COPPERA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COV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2,172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38.5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15.3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622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DENTO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(061901003)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DENTO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1,985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9.2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43.0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17.5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RYA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(061901002)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DENTO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2,284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8130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11.0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47.5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14.7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5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SAGINAW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(220918004)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EAGLE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MT-SAGINAW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1,980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38.9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16.4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CORONAD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O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(071902005)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EL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PASO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2,660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7.5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39.9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13.6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42908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HIGHTOWE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(079907008)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FORT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BEND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2,271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47.8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11.7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622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KEMPNER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(079907005)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FORT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BEND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2,308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5.1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37.0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7465" algn="r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8.8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PASCHAL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(220905010)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FORT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WORTH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2,720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47.6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10.9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NAAMA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FOREST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(057909008)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GARLAND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2,424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48.8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12.0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SACHSE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(057909010)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GARLAND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2,716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37.0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12.2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42908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LEHMA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(105906005)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HAY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CISD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2,137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6.1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51.6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15.8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622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SUMMER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CREE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(101913014)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HUMBL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2,182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46.9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16.5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BELL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(220916001)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HURST-EULESS-BEDFOR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8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2,076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41.5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14.1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TRINITY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(220916002)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HURST-EULESS-BEDFOR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800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2,404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46.0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14.9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FOSSIL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RIDG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(220907002)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KELLER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2,127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36.9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12.6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42908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PORTE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HIG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SCHOOL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(101916001)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PORTE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2,165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40.1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13.3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622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COLON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(061902004)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LEWISVILL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1,955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36.0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11.8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LONGVIE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(092903001)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LONGVIE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1,975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49.8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15.0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LUBBOC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(152901022)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LUBBOC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2,118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49.6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16.6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MANSFIELD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SUMMIT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(220908002)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MANSFIELD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2,055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5.3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50.6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16.3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42908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MEMORIAL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(108906002)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MCALLEN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2,262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130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13.3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43.1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16.2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6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622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HOR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(057914005)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MESQUITE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2,190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42.4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12.7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6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MACARTHUR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(015910002)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NORT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EAST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2,640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40.5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15.8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BRENNAN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(015915024)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NORTHSID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2,079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36.3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13.1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TAFT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(015915007)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NORTHSID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2,618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45.1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15.9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42908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HENDRICKSO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(227904004)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PFLUGERVILLE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2,401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6.2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36.2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11.6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57622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BERKNER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(057916005)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RICHARDSO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2,572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6.5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49.6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16.3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7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RICHARDSO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(057916003)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RICHARDSO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2,592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4.9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48.7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12.1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8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STONY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POINT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(246909007)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ROUN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D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ROC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K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2,280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4.7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42.8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16.4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50266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9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ROBER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T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spc="-5" dirty="0">
                          <a:latin typeface="Arial"/>
                          <a:cs typeface="Arial"/>
                        </a:rPr>
                        <a:t>LE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(212905001)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TYLER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2,666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3.5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46.3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16.0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</a:tr>
              <a:tr h="142908">
                <a:tc>
                  <a:txBody>
                    <a:bodyPr/>
                    <a:lstStyle/>
                    <a:p>
                      <a:pPr marL="54610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0</a:t>
                      </a:r>
                      <a:r>
                        <a:rPr sz="800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WAXAHACHIE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H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S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(070912002)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4765">
                        <a:lnSpc>
                          <a:spcPct val="100000"/>
                        </a:lnSpc>
                      </a:pPr>
                      <a:r>
                        <a:rPr sz="800" dirty="0">
                          <a:latin typeface="Arial"/>
                          <a:cs typeface="Arial"/>
                        </a:rPr>
                        <a:t>WAXAHACHIE</a:t>
                      </a:r>
                      <a:r>
                        <a:rPr sz="800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800" dirty="0">
                          <a:latin typeface="Arial"/>
                          <a:cs typeface="Arial"/>
                        </a:rPr>
                        <a:t>ISD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1,836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1.6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44.3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4485">
                        <a:lnSpc>
                          <a:spcPct val="100000"/>
                        </a:lnSpc>
                      </a:pPr>
                      <a:r>
                        <a:rPr sz="800" spc="-5" dirty="0">
                          <a:latin typeface="Arial"/>
                          <a:cs typeface="Arial"/>
                        </a:rPr>
                        <a:t>15.3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736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7971">
                <a:tc>
                  <a:txBody>
                    <a:bodyPr/>
                    <a:lstStyle/>
                    <a:p>
                      <a:pPr marL="200660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Compariso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000" b="1" spc="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dirty="0">
                          <a:latin typeface="Arial"/>
                          <a:cs typeface="Arial"/>
                        </a:rPr>
                        <a:t>Group</a:t>
                      </a:r>
                      <a:r>
                        <a:rPr sz="1000" b="1" spc="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b="1" spc="-5" dirty="0">
                          <a:latin typeface="Arial"/>
                          <a:cs typeface="Arial"/>
                        </a:rPr>
                        <a:t>Average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2,279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4.3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63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42.9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</a:pPr>
                      <a:r>
                        <a:rPr sz="1000" b="1" spc="-5" dirty="0">
                          <a:latin typeface="Arial"/>
                          <a:cs typeface="Arial"/>
                        </a:rPr>
                        <a:t>14.2</a:t>
                      </a:r>
                      <a:endParaRPr sz="10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36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F6E97E4-EBE8-438B-AC3E-A33233E467F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1891" y="1186837"/>
            <a:ext cx="8562108" cy="3847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900" b="1" dirty="0" smtClean="0">
                <a:latin typeface="Calibri" pitchFamily="34" charset="0"/>
              </a:rPr>
              <a:t>Mathematics Example: Pflugerville HS</a:t>
            </a:r>
          </a:p>
        </p:txBody>
      </p:sp>
      <p:sp>
        <p:nvSpPr>
          <p:cNvPr id="7" name="Title 5"/>
          <p:cNvSpPr>
            <a:spLocks noGrp="1"/>
          </p:cNvSpPr>
          <p:nvPr>
            <p:ph type="title"/>
          </p:nvPr>
        </p:nvSpPr>
        <p:spPr>
          <a:xfrm>
            <a:off x="640080" y="274320"/>
            <a:ext cx="7955280" cy="868680"/>
          </a:xfrm>
          <a:solidFill>
            <a:schemeClr val="accent1"/>
          </a:solidFill>
        </p:spPr>
        <p:txBody>
          <a:bodyPr/>
          <a:lstStyle/>
          <a:p>
            <a:r>
              <a:rPr lang="en-US" sz="3000" b="1" dirty="0" smtClean="0">
                <a:solidFill>
                  <a:schemeClr val="bg1"/>
                </a:solidFill>
                <a:latin typeface="Goudy Old Style" pitchFamily="18" charset="0"/>
                <a:ea typeface="ＭＳ Ｐゴシック" pitchFamily="34" charset="-128"/>
              </a:rPr>
              <a:t>Methodology for AADD – Step 2 </a:t>
            </a:r>
            <a:endParaRPr lang="en-US" sz="3000" dirty="0" smtClean="0">
              <a:solidFill>
                <a:schemeClr val="bg1"/>
              </a:solidFill>
              <a:latin typeface="Goudy Old Style" pitchFamily="18" charset="0"/>
              <a:ea typeface="ＭＳ Ｐゴシック" pitchFamily="34" charset="-128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28600" y="6467475"/>
            <a:ext cx="823277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US" sz="1000" b="1" dirty="0">
                <a:solidFill>
                  <a:srgbClr val="0B5395"/>
                </a:solidFill>
                <a:latin typeface="Goudy Old Style" pitchFamily="18" charset="0"/>
              </a:rPr>
              <a:t>Texas Education Agency | Office of Assessment and Accountability | Division of Performance Reporting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48809" y="1600406"/>
          <a:ext cx="8423051" cy="2418270"/>
        </p:xfrm>
        <a:graphic>
          <a:graphicData uri="http://schemas.openxmlformats.org/drawingml/2006/table">
            <a:tbl>
              <a:tblPr/>
              <a:tblGrid>
                <a:gridCol w="427366"/>
                <a:gridCol w="1112275"/>
                <a:gridCol w="4572000"/>
                <a:gridCol w="762748"/>
                <a:gridCol w="762748"/>
                <a:gridCol w="135277"/>
                <a:gridCol w="650637"/>
              </a:tblGrid>
              <a:tr h="223769"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Step 1</a:t>
                      </a:r>
                      <a:endParaRPr lang="en-US" sz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Calculate </a:t>
                      </a:r>
                      <a:r>
                        <a:rPr lang="en-US" sz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campus performance on each distinction indicator for </a:t>
                      </a: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subject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Compare </a:t>
                      </a:r>
                      <a:r>
                        <a:rPr lang="en-US" sz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performance on each indicator to campuses in Comparison </a:t>
                      </a:r>
                      <a:r>
                        <a:rPr lang="en-U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Group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</a:rPr>
                        <a:t>Indicator                                    </a:t>
                      </a:r>
                      <a:r>
                        <a:rPr lang="en-US" sz="1200" baseline="0" dirty="0" smtClean="0">
                          <a:latin typeface="Calibri" pitchFamily="34" charset="0"/>
                          <a:ea typeface="Times"/>
                          <a:cs typeface="Calibri"/>
                        </a:rPr>
                        <a:t>                                                                    </a:t>
                      </a:r>
                      <a:r>
                        <a:rPr lang="en-US" sz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P</a:t>
                      </a: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flugerville</a:t>
                      </a:r>
                      <a:r>
                        <a:rPr lang="en-US" sz="120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 HS</a:t>
                      </a:r>
                      <a:r>
                        <a:rPr lang="en-US" sz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 Score</a:t>
                      </a: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Quartile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8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 smtClean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latin typeface="Calibri" pitchFamily="34" charset="0"/>
                          <a:ea typeface="Times"/>
                          <a:cs typeface="Calibri"/>
                          <a:sym typeface="Wingdings"/>
                        </a:rPr>
                        <a:t>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4107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Attendance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Rate</a:t>
                      </a: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  <a:p>
                      <a:pPr marL="17780" marR="163322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Greater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Than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Expected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Progress: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  <a:r>
                        <a:rPr sz="1200" b="0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 smtClean="0">
                          <a:latin typeface="Calibri" pitchFamily="34" charset="0"/>
                          <a:cs typeface="Arial"/>
                        </a:rPr>
                        <a:t>Grade</a:t>
                      </a:r>
                      <a:r>
                        <a:rPr sz="1200" b="0" spc="25" dirty="0" smtClean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5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(Level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III)</a:t>
                      </a:r>
                      <a:r>
                        <a:rPr sz="1200" b="0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Algebra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b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y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Grade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8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-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Participation</a:t>
                      </a:r>
                    </a:p>
                    <a:p>
                      <a:pPr marL="177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Algebra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b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y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Grade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8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-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(Level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III)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AP/IB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an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d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Advanced/Dual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Enrollment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Cours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spc="-5" dirty="0">
                          <a:latin typeface="Calibri" pitchFamily="34" charset="0"/>
                          <a:cs typeface="Arial"/>
                        </a:rPr>
                        <a:t>Completio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n</a:t>
                      </a:r>
                      <a:r>
                        <a:rPr sz="1200" b="0" spc="30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Participation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AP/IB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Examination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SAT/ACT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Participation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SAT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</a:p>
                    <a:p>
                      <a:pPr marL="17780">
                        <a:lnSpc>
                          <a:spcPct val="100000"/>
                        </a:lnSpc>
                      </a:pP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ACT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Performance:</a:t>
                      </a:r>
                      <a:r>
                        <a:rPr sz="1200" b="0" spc="25" dirty="0">
                          <a:latin typeface="Calibri" pitchFamily="34" charset="0"/>
                          <a:cs typeface="Times New Roman"/>
                        </a:rPr>
                        <a:t> </a:t>
                      </a:r>
                      <a:r>
                        <a:rPr sz="1200" b="0" dirty="0">
                          <a:latin typeface="Calibri" pitchFamily="34" charset="0"/>
                          <a:cs typeface="Arial"/>
                        </a:rPr>
                        <a:t>Mathematics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96.1%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R="17145" algn="r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2%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endParaRPr lang="en-US" sz="1200" b="0" spc="-5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endParaRPr lang="en-US" sz="1200" b="0" spc="-5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endParaRPr lang="en-US" sz="1200" b="0" spc="-5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1200" b="0" spc="-5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27</a:t>
                      </a: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59%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36245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74%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R="19050" algn="r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515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marL="442595">
                        <a:lnSpc>
                          <a:spcPct val="100000"/>
                        </a:lnSpc>
                      </a:pPr>
                      <a:r>
                        <a:rPr sz="1200" b="0" spc="-5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22.7</a:t>
                      </a: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Q1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Q3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0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200" b="1" dirty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1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Q1</a:t>
                      </a:r>
                      <a:endParaRPr sz="1200" b="1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b="0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cs typeface="Arial"/>
                        </a:rPr>
                        <a:t>Q2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rowSpan="3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Calibri" pitchFamily="34" charset="0"/>
                          <a:ea typeface="Times"/>
                          <a:cs typeface="Calibri"/>
                        </a:rPr>
                        <a:t>Campus Profile Report</a:t>
                      </a: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0" marB="0" vert="vert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  <a:ea typeface="Times"/>
                          <a:cs typeface="Calibri"/>
                        </a:rPr>
                        <a:t>Step 2</a:t>
                      </a:r>
                      <a:endParaRPr lang="en-US" sz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pPr marL="71755" marR="71755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1275" marR="51275" marT="20415" marB="20415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Times New Roman"/>
                      </a:endParaRPr>
                    </a:p>
                  </a:txBody>
                  <a:tcPr marL="54598" marR="54598" marT="20415" marB="20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326390">
                        <a:lnSpc>
                          <a:spcPct val="100000"/>
                        </a:lnSpc>
                      </a:pPr>
                      <a:endParaRPr sz="12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1200" b="0" dirty="0">
                        <a:latin typeface="Calibri" pitchFamily="34" charset="0"/>
                        <a:cs typeface="Arial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Calibri" pitchFamily="34" charset="0"/>
                        <a:ea typeface="Times"/>
                        <a:cs typeface="Calibri"/>
                      </a:endParaRPr>
                    </a:p>
                  </a:txBody>
                  <a:tcPr marL="51275" marR="512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48855" y="4465661"/>
            <a:ext cx="88675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6350"/>
            <a:r>
              <a:rPr lang="en-US" sz="1400" dirty="0" smtClean="0">
                <a:latin typeface="Calibri" pitchFamily="34" charset="0"/>
                <a:cs typeface="Arial"/>
              </a:rPr>
              <a:t>Blank</a:t>
            </a:r>
            <a:r>
              <a:rPr lang="en-US" sz="1400" spc="-2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values</a:t>
            </a:r>
            <a:r>
              <a:rPr lang="en-US" sz="1400" spc="7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for</a:t>
            </a:r>
            <a:r>
              <a:rPr lang="en-US" sz="1400" spc="7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a</a:t>
            </a:r>
            <a:r>
              <a:rPr lang="en-US" sz="1400" dirty="0" smtClean="0">
                <a:latin typeface="Calibri" pitchFamily="34" charset="0"/>
                <a:cs typeface="Arial"/>
              </a:rPr>
              <a:t>n</a:t>
            </a:r>
            <a:r>
              <a:rPr lang="en-US" sz="1400" spc="2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Indicator</a:t>
            </a:r>
            <a:r>
              <a:rPr lang="en-US" sz="1400" spc="8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Score</a:t>
            </a:r>
            <a:r>
              <a:rPr lang="en-US" sz="1400" spc="11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occu</a:t>
            </a:r>
            <a:r>
              <a:rPr lang="en-US" sz="1400" dirty="0" smtClean="0">
                <a:latin typeface="Calibri" pitchFamily="34" charset="0"/>
                <a:cs typeface="Arial"/>
              </a:rPr>
              <a:t>r</a:t>
            </a:r>
            <a:r>
              <a:rPr lang="en-US" sz="1400" spc="8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i</a:t>
            </a:r>
            <a:r>
              <a:rPr lang="en-US" sz="1400" dirty="0" smtClean="0">
                <a:latin typeface="Calibri" pitchFamily="34" charset="0"/>
                <a:cs typeface="Arial"/>
              </a:rPr>
              <a:t>f</a:t>
            </a:r>
            <a:r>
              <a:rPr lang="en-US" sz="1400" spc="6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the</a:t>
            </a:r>
            <a:r>
              <a:rPr lang="en-US" sz="1400" spc="3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indicato</a:t>
            </a:r>
            <a:r>
              <a:rPr lang="en-US" sz="1400" dirty="0" smtClean="0">
                <a:latin typeface="Calibri" pitchFamily="34" charset="0"/>
                <a:cs typeface="Arial"/>
              </a:rPr>
              <a:t>r</a:t>
            </a:r>
            <a:r>
              <a:rPr lang="en-US" sz="1400" spc="9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i</a:t>
            </a:r>
            <a:r>
              <a:rPr lang="en-US" sz="1400" dirty="0" smtClean="0">
                <a:latin typeface="Calibri" pitchFamily="34" charset="0"/>
                <a:cs typeface="Arial"/>
              </a:rPr>
              <a:t>s</a:t>
            </a:r>
            <a:r>
              <a:rPr lang="en-US" sz="1400" spc="8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no</a:t>
            </a:r>
            <a:r>
              <a:rPr lang="en-US" sz="1400" dirty="0" smtClean="0">
                <a:latin typeface="Calibri" pitchFamily="34" charset="0"/>
                <a:cs typeface="Arial"/>
              </a:rPr>
              <a:t>t</a:t>
            </a:r>
            <a:r>
              <a:rPr lang="en-US" sz="1400" spc="4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applicabl</a:t>
            </a:r>
            <a:r>
              <a:rPr lang="en-US" sz="1400" dirty="0" smtClean="0">
                <a:latin typeface="Calibri" pitchFamily="34" charset="0"/>
                <a:cs typeface="Arial"/>
              </a:rPr>
              <a:t>e</a:t>
            </a:r>
            <a:r>
              <a:rPr lang="en-US" sz="140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to</a:t>
            </a:r>
            <a:r>
              <a:rPr lang="en-US" sz="1400" spc="6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that</a:t>
            </a:r>
            <a:r>
              <a:rPr lang="en-US" sz="1400" spc="4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campus</a:t>
            </a:r>
            <a:r>
              <a:rPr lang="en-US" sz="1400" spc="-1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o</a:t>
            </a:r>
            <a:r>
              <a:rPr lang="en-US" sz="1400" dirty="0" smtClean="0">
                <a:latin typeface="Calibri" pitchFamily="34" charset="0"/>
                <a:cs typeface="Arial"/>
              </a:rPr>
              <a:t>r</a:t>
            </a:r>
            <a:r>
              <a:rPr lang="en-US" sz="1400" spc="6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doe</a:t>
            </a:r>
            <a:r>
              <a:rPr lang="en-US" sz="1400" dirty="0" smtClean="0">
                <a:latin typeface="Calibri" pitchFamily="34" charset="0"/>
                <a:cs typeface="Arial"/>
              </a:rPr>
              <a:t>s</a:t>
            </a:r>
            <a:r>
              <a:rPr lang="en-US" sz="1400" spc="7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not</a:t>
            </a:r>
            <a:r>
              <a:rPr lang="en-US" sz="1400" spc="-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meet</a:t>
            </a:r>
            <a:r>
              <a:rPr lang="en-US" sz="1400" spc="2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minimum</a:t>
            </a:r>
            <a:r>
              <a:rPr lang="en-US" sz="1400" spc="11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size</a:t>
            </a:r>
            <a:r>
              <a:rPr lang="en-US" sz="1400" spc="3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15" dirty="0" smtClean="0">
                <a:latin typeface="Calibri" pitchFamily="34" charset="0"/>
                <a:cs typeface="Arial"/>
              </a:rPr>
              <a:t>o</a:t>
            </a:r>
            <a:r>
              <a:rPr lang="en-US" sz="1400" spc="-5" dirty="0" smtClean="0">
                <a:latin typeface="Calibri" pitchFamily="34" charset="0"/>
                <a:cs typeface="Arial"/>
              </a:rPr>
              <a:t>f</a:t>
            </a:r>
            <a:r>
              <a:rPr lang="en-US" sz="1400" spc="6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1</a:t>
            </a:r>
            <a:r>
              <a:rPr lang="en-US" sz="1400" dirty="0" smtClean="0">
                <a:latin typeface="Calibri" pitchFamily="34" charset="0"/>
                <a:cs typeface="Arial"/>
              </a:rPr>
              <a:t>0</a:t>
            </a:r>
            <a:r>
              <a:rPr lang="en-US" sz="1400" spc="7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students.</a:t>
            </a:r>
            <a:r>
              <a:rPr lang="en-US" sz="1400" spc="5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Blank</a:t>
            </a:r>
            <a:r>
              <a:rPr lang="en-US" sz="1400" spc="-2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values</a:t>
            </a:r>
            <a:r>
              <a:rPr lang="en-US" sz="1400" spc="7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for</a:t>
            </a:r>
            <a:r>
              <a:rPr lang="en-US" sz="1400" spc="7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a</a:t>
            </a:r>
            <a:r>
              <a:rPr lang="en-US" sz="1400" spc="5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Quartile</a:t>
            </a:r>
            <a:r>
              <a:rPr lang="en-US" sz="1400" spc="3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occu</a:t>
            </a:r>
            <a:r>
              <a:rPr lang="en-US" sz="1400" dirty="0" smtClean="0">
                <a:latin typeface="Calibri" pitchFamily="34" charset="0"/>
                <a:cs typeface="Arial"/>
              </a:rPr>
              <a:t>r</a:t>
            </a:r>
            <a:r>
              <a:rPr lang="en-US" sz="1400" spc="8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i</a:t>
            </a:r>
            <a:r>
              <a:rPr lang="en-US" sz="1400" dirty="0" smtClean="0">
                <a:latin typeface="Calibri" pitchFamily="34" charset="0"/>
                <a:cs typeface="Arial"/>
              </a:rPr>
              <a:t>f</a:t>
            </a:r>
            <a:r>
              <a:rPr lang="en-US" sz="1400" spc="6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there</a:t>
            </a:r>
            <a:r>
              <a:rPr lang="en-US" sz="1400" spc="6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ar</a:t>
            </a:r>
            <a:r>
              <a:rPr lang="en-US" sz="1400" dirty="0" smtClean="0">
                <a:latin typeface="Calibri" pitchFamily="34" charset="0"/>
                <a:cs typeface="Arial"/>
              </a:rPr>
              <a:t>e</a:t>
            </a:r>
            <a:r>
              <a:rPr lang="en-US" sz="1400" spc="8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les</a:t>
            </a:r>
            <a:r>
              <a:rPr lang="en-US" sz="1400" dirty="0" smtClean="0">
                <a:latin typeface="Calibri" pitchFamily="34" charset="0"/>
                <a:cs typeface="Arial"/>
              </a:rPr>
              <a:t>s</a:t>
            </a:r>
            <a:r>
              <a:rPr lang="en-US" sz="1400" spc="8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than</a:t>
            </a:r>
            <a:r>
              <a:rPr lang="en-US" sz="1400" spc="1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20</a:t>
            </a:r>
            <a:r>
              <a:rPr lang="en-US" sz="1400" spc="-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campuses</a:t>
            </a:r>
            <a:r>
              <a:rPr lang="en-US" sz="1400" spc="4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i</a:t>
            </a:r>
            <a:r>
              <a:rPr lang="en-US" sz="1400" dirty="0" smtClean="0">
                <a:latin typeface="Calibri" pitchFamily="34" charset="0"/>
                <a:cs typeface="Arial"/>
              </a:rPr>
              <a:t>n</a:t>
            </a:r>
            <a:r>
              <a:rPr lang="en-US" sz="1400" spc="2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the</a:t>
            </a:r>
            <a:r>
              <a:rPr lang="en-US" sz="1400" spc="3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campus</a:t>
            </a:r>
            <a:r>
              <a:rPr lang="en-US" sz="1400" spc="-1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comparison</a:t>
            </a:r>
            <a:r>
              <a:rPr lang="en-US" sz="1400" spc="5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grou</a:t>
            </a:r>
            <a:r>
              <a:rPr lang="en-US" sz="1400" dirty="0" smtClean="0">
                <a:latin typeface="Calibri" pitchFamily="34" charset="0"/>
                <a:cs typeface="Arial"/>
              </a:rPr>
              <a:t>p</a:t>
            </a:r>
            <a:r>
              <a:rPr lang="en-US" sz="1400" spc="-2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for</a:t>
            </a:r>
            <a:r>
              <a:rPr lang="en-US" sz="1400" spc="7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eac</a:t>
            </a:r>
            <a:r>
              <a:rPr lang="en-US" sz="1400" dirty="0" smtClean="0">
                <a:latin typeface="Calibri" pitchFamily="34" charset="0"/>
                <a:cs typeface="Arial"/>
              </a:rPr>
              <a:t>h</a:t>
            </a:r>
            <a:r>
              <a:rPr lang="en-US" sz="1400" spc="7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qualifyin</a:t>
            </a:r>
            <a:r>
              <a:rPr lang="en-US" sz="1400" dirty="0" smtClean="0">
                <a:latin typeface="Calibri" pitchFamily="34" charset="0"/>
                <a:cs typeface="Arial"/>
              </a:rPr>
              <a:t>g</a:t>
            </a:r>
            <a:r>
              <a:rPr lang="en-US" sz="1400" spc="-1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indicator.</a:t>
            </a:r>
            <a:endParaRPr lang="en-US" sz="1400" dirty="0" smtClean="0">
              <a:latin typeface="Calibri" pitchFamily="34" charset="0"/>
              <a:cs typeface="Arial"/>
            </a:endParaRPr>
          </a:p>
          <a:p>
            <a:pPr>
              <a:spcBef>
                <a:spcPts val="8"/>
              </a:spcBef>
            </a:pPr>
            <a:endParaRPr lang="en-US" sz="1400" dirty="0" smtClean="0">
              <a:latin typeface="Calibri" pitchFamily="34" charset="0"/>
            </a:endParaRPr>
          </a:p>
          <a:p>
            <a:pPr marL="12700" marR="259715"/>
            <a:r>
              <a:rPr lang="en-US" sz="1400" dirty="0" smtClean="0">
                <a:latin typeface="Calibri" pitchFamily="34" charset="0"/>
                <a:cs typeface="Arial"/>
              </a:rPr>
              <a:t>The</a:t>
            </a:r>
            <a:r>
              <a:rPr lang="en-US" sz="1400" spc="-1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Attendance</a:t>
            </a:r>
            <a:r>
              <a:rPr lang="en-US" sz="1400" spc="1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Rat</a:t>
            </a:r>
            <a:r>
              <a:rPr lang="en-US" sz="1400" dirty="0" smtClean="0">
                <a:latin typeface="Calibri" pitchFamily="34" charset="0"/>
                <a:cs typeface="Arial"/>
              </a:rPr>
              <a:t>e</a:t>
            </a:r>
            <a:r>
              <a:rPr lang="en-US" sz="1400" spc="8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Indicator</a:t>
            </a:r>
            <a:r>
              <a:rPr lang="en-US" sz="1400" spc="8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i</a:t>
            </a:r>
            <a:r>
              <a:rPr lang="en-US" sz="1400" dirty="0" smtClean="0">
                <a:latin typeface="Calibri" pitchFamily="34" charset="0"/>
                <a:cs typeface="Arial"/>
              </a:rPr>
              <a:t>s</a:t>
            </a:r>
            <a:r>
              <a:rPr lang="en-US" sz="1400" spc="8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no</a:t>
            </a:r>
            <a:r>
              <a:rPr lang="en-US" sz="1400" dirty="0" smtClean="0">
                <a:latin typeface="Calibri" pitchFamily="34" charset="0"/>
                <a:cs typeface="Arial"/>
              </a:rPr>
              <a:t>t</a:t>
            </a:r>
            <a:r>
              <a:rPr lang="en-US" sz="1400" spc="4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subject</a:t>
            </a:r>
            <a:r>
              <a:rPr lang="en-US" sz="1400" spc="3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specific;</a:t>
            </a:r>
            <a:r>
              <a:rPr lang="en-US" sz="140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8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therefore,</a:t>
            </a:r>
            <a:r>
              <a:rPr lang="en-US" sz="1400" spc="12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i</a:t>
            </a:r>
            <a:r>
              <a:rPr lang="en-US" sz="1400" dirty="0" smtClean="0">
                <a:latin typeface="Calibri" pitchFamily="34" charset="0"/>
                <a:cs typeface="Arial"/>
              </a:rPr>
              <a:t>t</a:t>
            </a:r>
            <a:r>
              <a:rPr lang="en-US" sz="1400" spc="6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applie</a:t>
            </a:r>
            <a:r>
              <a:rPr lang="en-US" sz="1400" dirty="0" smtClean="0">
                <a:latin typeface="Calibri" pitchFamily="34" charset="0"/>
                <a:cs typeface="Arial"/>
              </a:rPr>
              <a:t>s</a:t>
            </a:r>
            <a:r>
              <a:rPr lang="en-US" sz="1400" spc="3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to</a:t>
            </a:r>
            <a:r>
              <a:rPr lang="en-US" sz="1400" spc="6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bot</a:t>
            </a:r>
            <a:r>
              <a:rPr lang="en-US" sz="1400" dirty="0" smtClean="0">
                <a:latin typeface="Calibri" pitchFamily="34" charset="0"/>
                <a:cs typeface="Arial"/>
              </a:rPr>
              <a:t>h</a:t>
            </a:r>
            <a:r>
              <a:rPr lang="en-US" sz="1400" spc="1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Reading/ELA</a:t>
            </a:r>
            <a:r>
              <a:rPr lang="en-US" sz="1400" spc="-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an</a:t>
            </a:r>
            <a:r>
              <a:rPr lang="en-US" sz="1400" dirty="0" smtClean="0">
                <a:latin typeface="Calibri" pitchFamily="34" charset="0"/>
                <a:cs typeface="Arial"/>
              </a:rPr>
              <a:t>d</a:t>
            </a:r>
            <a:r>
              <a:rPr lang="en-US" sz="140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Mathematics.</a:t>
            </a:r>
            <a:r>
              <a:rPr lang="en-US" sz="1400" spc="9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Consequently</a:t>
            </a:r>
            <a:r>
              <a:rPr lang="en-US" sz="1400" dirty="0" smtClean="0">
                <a:latin typeface="Calibri" pitchFamily="34" charset="0"/>
                <a:cs typeface="Arial"/>
              </a:rPr>
              <a:t>,</a:t>
            </a:r>
            <a:r>
              <a:rPr lang="en-US" sz="1400" spc="3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this</a:t>
            </a:r>
            <a:r>
              <a:rPr lang="en-US" sz="1400" spc="6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indicato</a:t>
            </a:r>
            <a:r>
              <a:rPr lang="en-US" sz="1400" dirty="0" smtClean="0">
                <a:latin typeface="Calibri" pitchFamily="34" charset="0"/>
                <a:cs typeface="Arial"/>
              </a:rPr>
              <a:t>r</a:t>
            </a:r>
            <a:r>
              <a:rPr lang="en-US" sz="1400" spc="9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cannot</a:t>
            </a:r>
            <a:r>
              <a:rPr lang="en-US" sz="1400" spc="5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b</a:t>
            </a:r>
            <a:r>
              <a:rPr lang="en-US" sz="1400" dirty="0" smtClean="0">
                <a:latin typeface="Calibri" pitchFamily="34" charset="0"/>
                <a:cs typeface="Arial"/>
              </a:rPr>
              <a:t>e</a:t>
            </a:r>
            <a:r>
              <a:rPr lang="en-US" sz="1400" spc="2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the</a:t>
            </a:r>
            <a:r>
              <a:rPr lang="en-US" sz="1400" spc="3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sole</a:t>
            </a:r>
            <a:r>
              <a:rPr lang="en-US" sz="1400" spc="7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measure</a:t>
            </a:r>
            <a:r>
              <a:rPr lang="en-US" sz="1400" spc="3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use</a:t>
            </a:r>
            <a:r>
              <a:rPr lang="en-US" sz="1400" dirty="0" smtClean="0">
                <a:latin typeface="Calibri" pitchFamily="34" charset="0"/>
                <a:cs typeface="Arial"/>
              </a:rPr>
              <a:t>d</a:t>
            </a:r>
            <a:r>
              <a:rPr lang="en-US" sz="1400" spc="3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b</a:t>
            </a:r>
            <a:r>
              <a:rPr lang="en-US" sz="1400" dirty="0" smtClean="0">
                <a:latin typeface="Calibri" pitchFamily="34" charset="0"/>
                <a:cs typeface="Arial"/>
              </a:rPr>
              <a:t>y</a:t>
            </a:r>
            <a:r>
              <a:rPr lang="en-US" sz="1400" spc="3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a</a:t>
            </a:r>
            <a:r>
              <a:rPr lang="en-US" sz="1400" spc="5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campus</a:t>
            </a:r>
            <a:r>
              <a:rPr lang="en-US" sz="1400" spc="-10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to</a:t>
            </a:r>
            <a:r>
              <a:rPr lang="en-US" sz="1400" spc="-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attai</a:t>
            </a:r>
            <a:r>
              <a:rPr lang="en-US" sz="1400" dirty="0" smtClean="0">
                <a:latin typeface="Calibri" pitchFamily="34" charset="0"/>
                <a:cs typeface="Arial"/>
              </a:rPr>
              <a:t>n</a:t>
            </a:r>
            <a:r>
              <a:rPr lang="en-US" sz="1400" spc="8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dirty="0" smtClean="0">
                <a:latin typeface="Calibri" pitchFamily="34" charset="0"/>
                <a:cs typeface="Arial"/>
              </a:rPr>
              <a:t>a</a:t>
            </a:r>
            <a:r>
              <a:rPr lang="en-US" sz="1400" spc="55" dirty="0" smtClean="0">
                <a:latin typeface="Calibri" pitchFamily="34" charset="0"/>
                <a:cs typeface="Times New Roman"/>
              </a:rPr>
              <a:t> </a:t>
            </a:r>
            <a:r>
              <a:rPr lang="en-US" sz="1400" spc="-5" dirty="0" smtClean="0">
                <a:latin typeface="Calibri" pitchFamily="34" charset="0"/>
                <a:cs typeface="Arial"/>
              </a:rPr>
              <a:t>distinction.</a:t>
            </a:r>
            <a:endParaRPr lang="en-US" sz="1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7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04617B"/>
      </a:hlink>
      <a:folHlink>
        <a:srgbClr val="C4581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7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04617B"/>
    </a:hlink>
    <a:folHlink>
      <a:srgbClr val="C45816"/>
    </a:folHlink>
  </a:clrScheme>
</a:themeOverride>
</file>

<file path=ppt/theme/themeOverride2.xml><?xml version="1.0" encoding="utf-8"?>
<a:themeOverride xmlns:a="http://schemas.openxmlformats.org/drawingml/2006/main">
  <a:clrScheme name="Custom 7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04617B"/>
    </a:hlink>
    <a:folHlink>
      <a:srgbClr val="C4581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16294</TotalTime>
  <Words>2201</Words>
  <Application>Microsoft Office PowerPoint</Application>
  <PresentationFormat>On-screen Show (4:3)</PresentationFormat>
  <Paragraphs>709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Median</vt:lpstr>
      <vt:lpstr>Slide 1</vt:lpstr>
      <vt:lpstr> Accountability Rating Labels </vt:lpstr>
      <vt:lpstr>Distinction Designations</vt:lpstr>
      <vt:lpstr>Academic Achievement Distinction Designation</vt:lpstr>
      <vt:lpstr>Slide 5</vt:lpstr>
      <vt:lpstr>Methodology for AADD</vt:lpstr>
      <vt:lpstr>Slide 7</vt:lpstr>
      <vt:lpstr>Slide 8</vt:lpstr>
      <vt:lpstr>Methodology for AADD – Step 2 </vt:lpstr>
      <vt:lpstr>Methodology for AADD – Step 3 </vt:lpstr>
      <vt:lpstr>Methodology for AADD – Step 4</vt:lpstr>
      <vt:lpstr>2013 Statewide Summary</vt:lpstr>
      <vt:lpstr>Resources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dhernand</dc:creator>
  <cp:lastModifiedBy>Betty Weed</cp:lastModifiedBy>
  <cp:revision>2862</cp:revision>
  <cp:lastPrinted>2012-05-18T20:13:36Z</cp:lastPrinted>
  <dcterms:created xsi:type="dcterms:W3CDTF">2012-06-11T17:32:09Z</dcterms:created>
  <dcterms:modified xsi:type="dcterms:W3CDTF">2014-03-27T16:24:39Z</dcterms:modified>
</cp:coreProperties>
</file>