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0"/>
  </p:notesMasterIdLst>
  <p:handoutMasterIdLst>
    <p:handoutMasterId r:id="rId11"/>
  </p:handoutMasterIdLst>
  <p:sldIdLst>
    <p:sldId id="727" r:id="rId2"/>
    <p:sldId id="880" r:id="rId3"/>
    <p:sldId id="710" r:id="rId4"/>
    <p:sldId id="861" r:id="rId5"/>
    <p:sldId id="718" r:id="rId6"/>
    <p:sldId id="932" r:id="rId7"/>
    <p:sldId id="914" r:id="rId8"/>
    <p:sldId id="913" r:id="rId9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clrMru>
    <a:srgbClr val="CCD5EA"/>
    <a:srgbClr val="729FDC"/>
    <a:srgbClr val="FFD54F"/>
    <a:srgbClr val="000000"/>
    <a:srgbClr val="CD736B"/>
    <a:srgbClr val="F0D2D0"/>
    <a:srgbClr val="F8E9E8"/>
    <a:srgbClr val="F6E3E2"/>
    <a:srgbClr val="E4B2AE"/>
    <a:srgbClr val="CADAA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68" autoAdjust="0"/>
    <p:restoredTop sz="98810" autoAdjust="0"/>
  </p:normalViewPr>
  <p:slideViewPr>
    <p:cSldViewPr snapToGrid="0">
      <p:cViewPr>
        <p:scale>
          <a:sx n="100" d="100"/>
          <a:sy n="100" d="100"/>
        </p:scale>
        <p:origin x="-1272" y="-330"/>
      </p:cViewPr>
      <p:guideLst>
        <p:guide orient="horz" pos="1051"/>
        <p:guide pos="3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230" d="100"/>
          <a:sy n="230" d="100"/>
        </p:scale>
        <p:origin x="762" y="912"/>
      </p:cViewPr>
      <p:guideLst>
        <p:guide orient="horz" pos="2925"/>
        <p:guide pos="220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27311" cy="464606"/>
          </a:xfrm>
          <a:prstGeom prst="rect">
            <a:avLst/>
          </a:prstGeom>
        </p:spPr>
        <p:txBody>
          <a:bodyPr vert="horz" lIns="91525" tIns="45764" rIns="91525" bIns="45764" rtlCol="0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5305" y="1"/>
            <a:ext cx="3028503" cy="464606"/>
          </a:xfrm>
          <a:prstGeom prst="rect">
            <a:avLst/>
          </a:prstGeom>
        </p:spPr>
        <p:txBody>
          <a:bodyPr vert="horz" wrap="square" lIns="91525" tIns="45764" rIns="91525" bIns="4576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16993"/>
            <a:ext cx="3027311" cy="464606"/>
          </a:xfrm>
          <a:prstGeom prst="rect">
            <a:avLst/>
          </a:prstGeom>
        </p:spPr>
        <p:txBody>
          <a:bodyPr vert="horz" lIns="91525" tIns="45764" rIns="91525" bIns="45764" rtlCol="0" anchor="b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5305" y="8816993"/>
            <a:ext cx="3028503" cy="464606"/>
          </a:xfrm>
          <a:prstGeom prst="rect">
            <a:avLst/>
          </a:prstGeom>
        </p:spPr>
        <p:txBody>
          <a:bodyPr vert="horz" wrap="square" lIns="91525" tIns="45764" rIns="91525" bIns="4576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Arial" charset="0"/>
              </a:defRPr>
            </a:lvl1pPr>
          </a:lstStyle>
          <a:p>
            <a:pPr>
              <a:defRPr/>
            </a:pPr>
            <a:fld id="{1E82EBD8-9003-4FD7-899A-20AAC1AAF4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27311" cy="464606"/>
          </a:xfrm>
          <a:prstGeom prst="rect">
            <a:avLst/>
          </a:prstGeom>
        </p:spPr>
        <p:txBody>
          <a:bodyPr vert="horz" lIns="91525" tIns="45764" rIns="91525" bIns="45764" rtlCol="0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5305" y="1"/>
            <a:ext cx="3028503" cy="464606"/>
          </a:xfrm>
          <a:prstGeom prst="rect">
            <a:avLst/>
          </a:prstGeom>
        </p:spPr>
        <p:txBody>
          <a:bodyPr vert="horz" wrap="square" lIns="91525" tIns="45764" rIns="91525" bIns="4576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3163" y="693738"/>
            <a:ext cx="4640262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25" tIns="45764" rIns="91525" bIns="45764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978" y="4408501"/>
            <a:ext cx="5588239" cy="4179346"/>
          </a:xfrm>
          <a:prstGeom prst="rect">
            <a:avLst/>
          </a:prstGeom>
        </p:spPr>
        <p:txBody>
          <a:bodyPr vert="horz" lIns="91525" tIns="45764" rIns="91525" bIns="4576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16993"/>
            <a:ext cx="3027311" cy="464606"/>
          </a:xfrm>
          <a:prstGeom prst="rect">
            <a:avLst/>
          </a:prstGeom>
        </p:spPr>
        <p:txBody>
          <a:bodyPr vert="horz" lIns="91525" tIns="45764" rIns="91525" bIns="45764" rtlCol="0" anchor="b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5305" y="8816993"/>
            <a:ext cx="3028503" cy="464606"/>
          </a:xfrm>
          <a:prstGeom prst="rect">
            <a:avLst/>
          </a:prstGeom>
        </p:spPr>
        <p:txBody>
          <a:bodyPr vert="horz" wrap="square" lIns="91525" tIns="45764" rIns="91525" bIns="4576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Arial" charset="0"/>
              </a:defRPr>
            </a:lvl1pPr>
          </a:lstStyle>
          <a:p>
            <a:pPr>
              <a:defRPr/>
            </a:pPr>
            <a:fld id="{1E127987-C517-48A3-B3EC-51C82A56A4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January 22, 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27987-C517-48A3-B3EC-51C82A56A4E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27987-C517-48A3-B3EC-51C82A56A4E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D6EE5F9-655A-480D-BBD4-560CBCE88337}" type="datetime1">
              <a:rPr lang="en-US"/>
              <a:pPr>
                <a:defRPr/>
              </a:pPr>
              <a:t>1/23/2014</a:t>
            </a:fld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CA5954A-F694-4B6D-A5D4-39EA9E86FB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B4D75-18BF-48B0-BA72-37E2C4D844C3}" type="datetime1">
              <a:rPr lang="en-US"/>
              <a:pPr>
                <a:defRPr/>
              </a:pPr>
              <a:t>1/23/2014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98F7E-C894-4DA0-ADA2-F19344A08F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EF94F-6B37-4780-9CCB-E51240C66F17}" type="datetime1">
              <a:rPr lang="en-US"/>
              <a:pPr>
                <a:defRPr/>
              </a:pPr>
              <a:t>1/23/2014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F0E3F-C7DD-4335-BD95-77F9A32656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EEB96-4DD5-42AB-AFBE-D5060254890F}" type="datetime1">
              <a:rPr lang="en-US"/>
              <a:pPr>
                <a:defRPr/>
              </a:pPr>
              <a:t>1/23/2014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9947F-CDD7-46B2-8247-20C8639AE4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84CF5-6950-4362-8E1F-3008BE415270}" type="datetime1">
              <a:rPr lang="en-US"/>
              <a:pPr>
                <a:defRPr/>
              </a:pPr>
              <a:t>1/23/2014</a:t>
            </a:fld>
            <a:endParaRPr lang="en-US" dirty="0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pPr>
              <a:defRPr/>
            </a:pPr>
            <a:fld id="{055EBC4C-84E9-4C4D-91A5-55B9EC83E0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867E6-D5B2-47B5-B701-8000A0E0E9C0}" type="datetime1">
              <a:rPr lang="en-US"/>
              <a:pPr>
                <a:defRPr/>
              </a:pPr>
              <a:t>1/23/2014</a:t>
            </a:fld>
            <a:endParaRPr lang="en-US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0372C-6266-4840-B316-894A26E1FF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2955D-E019-42BD-9BF5-90BA09F2587B}" type="datetime1">
              <a:rPr lang="en-US"/>
              <a:pPr>
                <a:defRPr/>
              </a:pPr>
              <a:t>1/23/2014</a:t>
            </a:fld>
            <a:endParaRPr lang="en-US" dirty="0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F1235-065D-4FCF-B927-565503E840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11EF8-3F55-4C79-9676-CB61281A3BCE}" type="datetime1">
              <a:rPr lang="en-US"/>
              <a:pPr>
                <a:defRPr/>
              </a:pPr>
              <a:t>1/23/2014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F8513-AF01-4DA2-94D6-EB7E042274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4C444-B324-41CC-ABFB-28E43EEC5ACB}" type="datetime1">
              <a:rPr lang="en-US"/>
              <a:pPr>
                <a:defRPr/>
              </a:pPr>
              <a:t>1/23/2014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C9044B8-317D-4967-A132-81FC7D16F1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0279C-77BA-4C93-A161-03E66A8C6FF6}" type="datetime1">
              <a:rPr lang="en-US"/>
              <a:pPr>
                <a:defRPr/>
              </a:pPr>
              <a:t>1/23/2014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E97E4-EBE8-438B-AC3E-A33233E467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39E0A-ADB6-4E39-999C-C52C474ABCD5}" type="datetime1">
              <a:rPr lang="en-US"/>
              <a:pPr>
                <a:defRPr/>
              </a:pPr>
              <a:t>1/23/2014</a:t>
            </a:fld>
            <a:endParaRPr lang="en-US" dirty="0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411859F8-94DE-48E3-8D21-B463A9AC28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Tw Cen MT" charset="0"/>
                <a:ea typeface="Arial" charset="0"/>
              </a:defRPr>
            </a:lvl1pPr>
          </a:lstStyle>
          <a:p>
            <a:pPr>
              <a:defRPr/>
            </a:pPr>
            <a:fld id="{567E5E2A-E054-4412-B588-1F1A7EC3D796}" type="datetime1">
              <a:rPr lang="en-US"/>
              <a:pPr>
                <a:defRPr/>
              </a:pPr>
              <a:t>1/23/2014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400" b="1">
                <a:solidFill>
                  <a:srgbClr val="FFFFFF"/>
                </a:solidFill>
                <a:latin typeface="Tw Cen MT" charset="0"/>
                <a:ea typeface="Arial" charset="0"/>
              </a:defRPr>
            </a:lvl1pPr>
          </a:lstStyle>
          <a:p>
            <a:pPr>
              <a:defRPr/>
            </a:pPr>
            <a:fld id="{3B7C5ACD-BD9D-48C4-9A70-77D8F191EB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43" r:id="rId1"/>
    <p:sldLayoutId id="2147486144" r:id="rId2"/>
    <p:sldLayoutId id="2147486145" r:id="rId3"/>
    <p:sldLayoutId id="2147486146" r:id="rId4"/>
    <p:sldLayoutId id="2147486147" r:id="rId5"/>
    <p:sldLayoutId id="2147486140" r:id="rId6"/>
    <p:sldLayoutId id="2147486148" r:id="rId7"/>
    <p:sldLayoutId id="2147486141" r:id="rId8"/>
    <p:sldLayoutId id="2147486149" r:id="rId9"/>
    <p:sldLayoutId id="2147486142" r:id="rId10"/>
    <p:sldLayoutId id="214748615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0BD0D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10CF9B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3"/>
          <p:cNvSpPr>
            <a:spLocks noGrp="1"/>
          </p:cNvSpPr>
          <p:nvPr>
            <p:ph type="title"/>
          </p:nvPr>
        </p:nvSpPr>
        <p:spPr>
          <a:xfrm>
            <a:off x="228600" y="594360"/>
            <a:ext cx="8686800" cy="457200"/>
          </a:xfrm>
          <a:solidFill>
            <a:srgbClr val="FFD54F"/>
          </a:solidFill>
        </p:spPr>
        <p:txBody>
          <a:bodyPr/>
          <a:lstStyle/>
          <a:p>
            <a:pPr algn="ctr"/>
            <a:r>
              <a:rPr lang="en-US" sz="1800" b="1" dirty="0" smtClean="0">
                <a:solidFill>
                  <a:srgbClr val="000000"/>
                </a:solidFill>
                <a:latin typeface="Goudy Old Style" pitchFamily="18" charset="0"/>
              </a:rPr>
              <a:t>State Accountability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66CED00-12D0-4777-9A17-BDC5C05AE33F}" type="slidenum">
              <a:rPr lang="en-US" smtClean="0">
                <a:latin typeface="+mn-lt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225631" y="1508760"/>
            <a:ext cx="868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C45816"/>
              </a:buClr>
              <a:buSzPct val="150000"/>
            </a:pPr>
            <a:r>
              <a:rPr lang="en-US" sz="1200" b="1" dirty="0" smtClean="0">
                <a:solidFill>
                  <a:schemeClr val="accent1"/>
                </a:solidFill>
                <a:latin typeface="Calibri" pitchFamily="34" charset="0"/>
                <a:ea typeface="ＭＳ Ｐゴシック" pitchFamily="34" charset="-128"/>
              </a:rPr>
              <a:t>Performance Index Framework: </a:t>
            </a:r>
            <a:r>
              <a:rPr lang="en-US" sz="1200" dirty="0" smtClean="0">
                <a:latin typeface="Calibri" pitchFamily="34" charset="0"/>
              </a:rPr>
              <a:t>For </a:t>
            </a:r>
            <a:r>
              <a:rPr lang="en-US" sz="1200" dirty="0">
                <a:latin typeface="Calibri" pitchFamily="34" charset="0"/>
              </a:rPr>
              <a:t>2013 and beyond, </a:t>
            </a:r>
            <a:r>
              <a:rPr lang="en-US" sz="1200" dirty="0" smtClean="0">
                <a:latin typeface="Calibri" pitchFamily="34" charset="0"/>
              </a:rPr>
              <a:t>an accountability </a:t>
            </a:r>
            <a:r>
              <a:rPr lang="en-US" sz="1200" dirty="0">
                <a:latin typeface="Calibri" pitchFamily="34" charset="0"/>
              </a:rPr>
              <a:t>framework of four Performance </a:t>
            </a:r>
            <a:r>
              <a:rPr lang="en-US" sz="1200" dirty="0" smtClean="0">
                <a:latin typeface="Calibri" pitchFamily="34" charset="0"/>
              </a:rPr>
              <a:t>Indexes includes a </a:t>
            </a:r>
            <a:r>
              <a:rPr lang="en-US" sz="1200" dirty="0">
                <a:latin typeface="Calibri" pitchFamily="34" charset="0"/>
              </a:rPr>
              <a:t>broad set of measures </a:t>
            </a:r>
            <a:r>
              <a:rPr lang="en-US" sz="1200" dirty="0" smtClean="0">
                <a:latin typeface="Calibri" pitchFamily="34" charset="0"/>
              </a:rPr>
              <a:t>that provide </a:t>
            </a:r>
            <a:r>
              <a:rPr lang="en-US" sz="1200" dirty="0">
                <a:latin typeface="Calibri" pitchFamily="34" charset="0"/>
              </a:rPr>
              <a:t>a comprehensive evaluation of </a:t>
            </a:r>
            <a:r>
              <a:rPr lang="en-US" sz="1200" dirty="0" smtClean="0">
                <a:latin typeface="Calibri" pitchFamily="34" charset="0"/>
              </a:rPr>
              <a:t>the campus </a:t>
            </a:r>
            <a:r>
              <a:rPr lang="en-US" sz="1200" dirty="0">
                <a:latin typeface="Calibri" pitchFamily="34" charset="0"/>
              </a:rPr>
              <a:t>or district.</a:t>
            </a:r>
          </a:p>
        </p:txBody>
      </p:sp>
      <p:sp>
        <p:nvSpPr>
          <p:cNvPr id="21" name="Rectangle 8"/>
          <p:cNvSpPr>
            <a:spLocks noChangeArrowheads="1"/>
          </p:cNvSpPr>
          <p:nvPr/>
        </p:nvSpPr>
        <p:spPr bwMode="auto">
          <a:xfrm>
            <a:off x="228600" y="6262201"/>
            <a:ext cx="3687230" cy="410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900"/>
              </a:lnSpc>
            </a:pPr>
            <a:r>
              <a:rPr lang="en-US" sz="1200" b="1" dirty="0" smtClean="0">
                <a:solidFill>
                  <a:schemeClr val="accent6"/>
                </a:solidFill>
                <a:latin typeface="Goudy Old Style" pitchFamily="18" charset="0"/>
                <a:sym typeface="Wingdings" pitchFamily="2" charset="2"/>
              </a:rPr>
              <a:t>APAC Meeting| January 22, 2014</a:t>
            </a:r>
            <a:endParaRPr lang="en-US" sz="1200" b="1" dirty="0">
              <a:solidFill>
                <a:srgbClr val="4FCEFF"/>
              </a:solidFill>
              <a:latin typeface="Goudy Old Style" pitchFamily="18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228600" y="6467475"/>
            <a:ext cx="8233319" cy="374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Texas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Education Agency | Office of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Assessment and Accountability | Division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of Performance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Reporting</a:t>
            </a:r>
          </a:p>
        </p:txBody>
      </p:sp>
      <p:grpSp>
        <p:nvGrpSpPr>
          <p:cNvPr id="26" name="Group 5"/>
          <p:cNvGrpSpPr>
            <a:grpSpLocks/>
          </p:cNvGrpSpPr>
          <p:nvPr/>
        </p:nvGrpSpPr>
        <p:grpSpPr bwMode="auto">
          <a:xfrm>
            <a:off x="3786891" y="2065388"/>
            <a:ext cx="1554480" cy="1009650"/>
            <a:chOff x="2868830" y="39818"/>
            <a:chExt cx="1564393" cy="1009834"/>
          </a:xfrm>
        </p:grpSpPr>
        <p:sp>
          <p:nvSpPr>
            <p:cNvPr id="27" name="Oval 26"/>
            <p:cNvSpPr/>
            <p:nvPr/>
          </p:nvSpPr>
          <p:spPr>
            <a:xfrm>
              <a:off x="2868830" y="39818"/>
              <a:ext cx="1564393" cy="1009834"/>
            </a:xfrm>
            <a:prstGeom prst="ellipse">
              <a:avLst/>
            </a:prstGeom>
            <a:solidFill>
              <a:srgbClr val="CADAA9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Oval 4"/>
            <p:cNvSpPr/>
            <p:nvPr/>
          </p:nvSpPr>
          <p:spPr>
            <a:xfrm>
              <a:off x="3097533" y="187482"/>
              <a:ext cx="1106987" cy="7145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Student Achievement</a:t>
              </a:r>
            </a:p>
            <a:p>
              <a:pPr algn="ctr"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Index I</a:t>
              </a:r>
            </a:p>
          </p:txBody>
        </p:sp>
      </p:grpSp>
      <p:grpSp>
        <p:nvGrpSpPr>
          <p:cNvPr id="29" name="Group 15"/>
          <p:cNvGrpSpPr>
            <a:grpSpLocks/>
          </p:cNvGrpSpPr>
          <p:nvPr/>
        </p:nvGrpSpPr>
        <p:grpSpPr bwMode="auto">
          <a:xfrm>
            <a:off x="5806933" y="3568122"/>
            <a:ext cx="1554480" cy="1009650"/>
            <a:chOff x="4852490" y="1518986"/>
            <a:chExt cx="1554856" cy="1009834"/>
          </a:xfrm>
        </p:grpSpPr>
        <p:sp>
          <p:nvSpPr>
            <p:cNvPr id="30" name="Oval 29"/>
            <p:cNvSpPr/>
            <p:nvPr/>
          </p:nvSpPr>
          <p:spPr>
            <a:xfrm>
              <a:off x="4852490" y="1518986"/>
              <a:ext cx="1554856" cy="1009834"/>
            </a:xfrm>
            <a:prstGeom prst="ellipse">
              <a:avLst/>
            </a:prstGeom>
            <a:solidFill>
              <a:srgbClr val="729FDC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1560506"/>
                <a:satOff val="-1946"/>
                <a:lumOff val="4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Oval 4"/>
            <p:cNvSpPr/>
            <p:nvPr/>
          </p:nvSpPr>
          <p:spPr>
            <a:xfrm>
              <a:off x="4937973" y="1666650"/>
              <a:ext cx="1383047" cy="7145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0320" tIns="20320" rIns="20320" bIns="2032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Student Progress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Index 2</a:t>
              </a:r>
            </a:p>
          </p:txBody>
        </p:sp>
      </p:grpSp>
      <p:grpSp>
        <p:nvGrpSpPr>
          <p:cNvPr id="32" name="Group 24"/>
          <p:cNvGrpSpPr>
            <a:grpSpLocks/>
          </p:cNvGrpSpPr>
          <p:nvPr/>
        </p:nvGrpSpPr>
        <p:grpSpPr bwMode="auto">
          <a:xfrm>
            <a:off x="3809926" y="5134672"/>
            <a:ext cx="1554480" cy="1009650"/>
            <a:chOff x="2868830" y="2960627"/>
            <a:chExt cx="1555181" cy="1009834"/>
          </a:xfrm>
        </p:grpSpPr>
        <p:sp>
          <p:nvSpPr>
            <p:cNvPr id="33" name="Oval 32"/>
            <p:cNvSpPr/>
            <p:nvPr/>
          </p:nvSpPr>
          <p:spPr>
            <a:xfrm>
              <a:off x="2868830" y="2960627"/>
              <a:ext cx="1555181" cy="1009834"/>
            </a:xfrm>
            <a:prstGeom prst="ellipse">
              <a:avLst/>
            </a:prstGeom>
            <a:solidFill>
              <a:srgbClr val="927AA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3121013"/>
                <a:satOff val="-3893"/>
                <a:lumOff val="91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Oval 4"/>
            <p:cNvSpPr/>
            <p:nvPr/>
          </p:nvSpPr>
          <p:spPr>
            <a:xfrm>
              <a:off x="3097533" y="3108291"/>
              <a:ext cx="1106987" cy="7145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0320" tIns="20320" rIns="20320" bIns="2032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Closing Performance Gaps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Index 3</a:t>
              </a:r>
            </a:p>
          </p:txBody>
        </p:sp>
      </p:grpSp>
      <p:grpSp>
        <p:nvGrpSpPr>
          <p:cNvPr id="35" name="Group 28"/>
          <p:cNvGrpSpPr>
            <a:grpSpLocks/>
          </p:cNvGrpSpPr>
          <p:nvPr/>
        </p:nvGrpSpPr>
        <p:grpSpPr bwMode="auto">
          <a:xfrm>
            <a:off x="1686959" y="3559705"/>
            <a:ext cx="1554480" cy="1009650"/>
            <a:chOff x="677477" y="1519009"/>
            <a:chExt cx="1911475" cy="1009834"/>
          </a:xfrm>
        </p:grpSpPr>
        <p:sp>
          <p:nvSpPr>
            <p:cNvPr id="36" name="Oval 35"/>
            <p:cNvSpPr/>
            <p:nvPr/>
          </p:nvSpPr>
          <p:spPr>
            <a:xfrm>
              <a:off x="677477" y="1519009"/>
              <a:ext cx="1911475" cy="1009834"/>
            </a:xfrm>
            <a:prstGeom prst="ellipse">
              <a:avLst/>
            </a:prstGeom>
            <a:solidFill>
              <a:srgbClr val="CD736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4681519"/>
                <a:satOff val="-5839"/>
                <a:lumOff val="137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Oval 4"/>
            <p:cNvSpPr/>
            <p:nvPr/>
          </p:nvSpPr>
          <p:spPr>
            <a:xfrm>
              <a:off x="930884" y="1666673"/>
              <a:ext cx="1410472" cy="7145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0320" tIns="20320" rIns="20320" bIns="2032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Postsecondary Readiness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Index 4</a:t>
              </a:r>
            </a:p>
          </p:txBody>
        </p:sp>
      </p:grpSp>
      <p:sp>
        <p:nvSpPr>
          <p:cNvPr id="38" name="Circular Arrow 37"/>
          <p:cNvSpPr/>
          <p:nvPr/>
        </p:nvSpPr>
        <p:spPr>
          <a:xfrm rot="1472403">
            <a:off x="4841950" y="2440038"/>
            <a:ext cx="1771650" cy="153670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534864"/>
              <a:gd name="adj5" fmla="val 12500"/>
            </a:avLst>
          </a:prstGeom>
          <a:solidFill>
            <a:srgbClr val="CADA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Circular Arrow 39"/>
          <p:cNvSpPr/>
          <p:nvPr/>
        </p:nvSpPr>
        <p:spPr>
          <a:xfrm rot="7341569">
            <a:off x="4918332" y="3903713"/>
            <a:ext cx="1771650" cy="153670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534864"/>
              <a:gd name="adj5" fmla="val 12500"/>
            </a:avLst>
          </a:prstGeom>
          <a:solidFill>
            <a:srgbClr val="729F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Circular Arrow 42"/>
          <p:cNvSpPr/>
          <p:nvPr/>
        </p:nvSpPr>
        <p:spPr>
          <a:xfrm rot="11558473">
            <a:off x="2664859" y="3992613"/>
            <a:ext cx="1770063" cy="153670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534864"/>
              <a:gd name="adj5" fmla="val 12500"/>
            </a:avLst>
          </a:prstGeom>
          <a:solidFill>
            <a:srgbClr val="8B72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3631498" y="3501097"/>
            <a:ext cx="1828800" cy="1151953"/>
            <a:chOff x="2686775" y="1456245"/>
            <a:chExt cx="1836670" cy="1151953"/>
          </a:xfrm>
        </p:grpSpPr>
        <p:sp>
          <p:nvSpPr>
            <p:cNvPr id="49" name="Oval 48"/>
            <p:cNvSpPr/>
            <p:nvPr/>
          </p:nvSpPr>
          <p:spPr>
            <a:xfrm>
              <a:off x="2686775" y="1456245"/>
              <a:ext cx="1836670" cy="1151953"/>
            </a:xfrm>
            <a:prstGeom prst="ellipse">
              <a:avLst/>
            </a:prstGeom>
            <a:solidFill>
              <a:srgbClr val="00206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5" name="Oval 4"/>
            <p:cNvSpPr/>
            <p:nvPr/>
          </p:nvSpPr>
          <p:spPr>
            <a:xfrm>
              <a:off x="2969198" y="1624944"/>
              <a:ext cx="1363657" cy="8145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Accountability System</a:t>
              </a:r>
              <a:endParaRPr lang="en-US" sz="1600" b="1" kern="12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56" name="Circular Arrow 55"/>
          <p:cNvSpPr/>
          <p:nvPr/>
        </p:nvSpPr>
        <p:spPr>
          <a:xfrm rot="17572792">
            <a:off x="2342254" y="2553762"/>
            <a:ext cx="1770063" cy="153670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534864"/>
              <a:gd name="adj5" fmla="val 12500"/>
            </a:avLst>
          </a:prstGeom>
          <a:solidFill>
            <a:srgbClr val="CD73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3"/>
          <p:cNvSpPr>
            <a:spLocks noGrp="1"/>
          </p:cNvSpPr>
          <p:nvPr>
            <p:ph type="title"/>
          </p:nvPr>
        </p:nvSpPr>
        <p:spPr>
          <a:xfrm>
            <a:off x="228600" y="594360"/>
            <a:ext cx="8686800" cy="457200"/>
          </a:xfrm>
          <a:solidFill>
            <a:srgbClr val="CADAA9"/>
          </a:solidFill>
        </p:spPr>
        <p:txBody>
          <a:bodyPr/>
          <a:lstStyle/>
          <a:p>
            <a:pPr algn="ctr" eaLnBrk="1" hangingPunct="1">
              <a:lnSpc>
                <a:spcPts val="3200"/>
              </a:lnSpc>
            </a:pPr>
            <a:r>
              <a:rPr lang="en-US" sz="1800" b="1" dirty="0" smtClean="0">
                <a:solidFill>
                  <a:schemeClr val="bg1"/>
                </a:solidFill>
                <a:latin typeface="Goudy Old Style" pitchFamily="18" charset="0"/>
                <a:ea typeface="ＭＳ Ｐゴシック" pitchFamily="34" charset="-128"/>
              </a:rPr>
              <a:t>Index 1: Student Achievement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09BB7B2-E504-4E02-AF88-3592AF654BA7}" type="slidenum">
              <a:rPr lang="en-US" smtClean="0">
                <a:latin typeface="+mn-lt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3277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508759"/>
            <a:ext cx="8686800" cy="41148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Wingdings 3" pitchFamily="18" charset="2"/>
              <a:buNone/>
            </a:pPr>
            <a:r>
              <a:rPr lang="en-US" sz="1200" b="1" dirty="0" smtClean="0">
                <a:solidFill>
                  <a:schemeClr val="accent1"/>
                </a:solidFill>
                <a:latin typeface="Calibri" pitchFamily="34" charset="0"/>
                <a:ea typeface="ＭＳ Ｐゴシック" pitchFamily="34" charset="-128"/>
              </a:rPr>
              <a:t>Index 1:</a:t>
            </a:r>
            <a:r>
              <a:rPr lang="en-US" sz="1200" b="1" dirty="0" smtClean="0"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Student Achievement provides an overview of student performance based on satisfactory student achievement across all subjects for all students.</a:t>
            </a:r>
            <a:endParaRPr lang="en-US" sz="1900" dirty="0" smtClean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1910715"/>
            <a:ext cx="452628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indent="-255588" algn="ctr">
              <a:buClr>
                <a:srgbClr val="C45816"/>
              </a:buClr>
              <a:buSzPct val="150000"/>
            </a:pPr>
            <a:r>
              <a:rPr lang="en-US" sz="1200" b="1" dirty="0" smtClean="0">
                <a:latin typeface="Calibri" pitchFamily="34" charset="0"/>
                <a:ea typeface="ＭＳ Ｐゴシック" pitchFamily="34" charset="-128"/>
              </a:rPr>
              <a:t>2013</a:t>
            </a:r>
          </a:p>
          <a:p>
            <a:pPr marL="365125" indent="-255588">
              <a:buClr>
                <a:srgbClr val="C45816"/>
              </a:buClr>
              <a:buSzPct val="150000"/>
            </a:pPr>
            <a:endParaRPr lang="en-US" sz="800" dirty="0" smtClean="0">
              <a:latin typeface="Calibri" pitchFamily="34" charset="0"/>
              <a:ea typeface="ＭＳ Ｐゴシック" pitchFamily="34" charset="-128"/>
            </a:endParaRPr>
          </a:p>
          <a:p>
            <a:pPr marL="346075" indent="-231775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Combined over All Subjects: Reading, Mathematics, Writing, Science, and Social Studies.</a:t>
            </a:r>
          </a:p>
          <a:p>
            <a:pPr marL="346075" indent="-231775">
              <a:buClr>
                <a:srgbClr val="C45816"/>
              </a:buClr>
              <a:buSzPct val="150000"/>
            </a:pPr>
            <a:endParaRPr lang="en-US" sz="800" dirty="0" smtClean="0">
              <a:latin typeface="Calibri" pitchFamily="34" charset="0"/>
              <a:ea typeface="ＭＳ Ｐゴシック" pitchFamily="34" charset="-128"/>
            </a:endParaRPr>
          </a:p>
          <a:p>
            <a:pPr marL="346075" indent="-231775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Student Groups: All Students.</a:t>
            </a:r>
            <a:endParaRPr lang="en-US" sz="1200" strike="sngStrike" dirty="0" smtClean="0">
              <a:latin typeface="Calibri" pitchFamily="34" charset="0"/>
              <a:ea typeface="ＭＳ Ｐゴシック" pitchFamily="34" charset="-128"/>
            </a:endParaRPr>
          </a:p>
          <a:p>
            <a:pPr marL="346075" indent="-231775">
              <a:buClr>
                <a:srgbClr val="C45816"/>
              </a:buClr>
              <a:buSzPct val="150000"/>
            </a:pPr>
            <a:endParaRPr lang="en-US" sz="800" strike="sngStrike" dirty="0" smtClean="0">
              <a:latin typeface="Calibri" pitchFamily="34" charset="0"/>
              <a:ea typeface="ＭＳ Ｐゴシック" pitchFamily="34" charset="-128"/>
            </a:endParaRPr>
          </a:p>
          <a:p>
            <a:pPr marL="346075" indent="-231775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Performance Standards: Phase-in 1 Level II (Satisfactory).</a:t>
            </a:r>
          </a:p>
          <a:p>
            <a:pPr marL="346075" indent="-231775">
              <a:buClr>
                <a:srgbClr val="C45816"/>
              </a:buClr>
              <a:buSzPct val="150000"/>
            </a:pPr>
            <a:endParaRPr lang="en-US" sz="800" dirty="0" smtClean="0">
              <a:latin typeface="Calibri" pitchFamily="34" charset="0"/>
              <a:ea typeface="ＭＳ Ｐゴシック" pitchFamily="34" charset="-128"/>
            </a:endParaRPr>
          </a:p>
          <a:p>
            <a:pPr marL="346075" indent="-231775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STAAR End-of-Course (EOC) Assessments (15 total):</a:t>
            </a:r>
          </a:p>
          <a:p>
            <a:pPr marL="365125" indent="-255588">
              <a:buClr>
                <a:srgbClr val="C45816"/>
              </a:buClr>
              <a:buSzPct val="150000"/>
            </a:pPr>
            <a:endParaRPr lang="en-US" sz="400" dirty="0" smtClean="0">
              <a:latin typeface="Calibri" pitchFamily="34" charset="0"/>
              <a:ea typeface="ＭＳ Ｐゴシック" pitchFamily="34" charset="-128"/>
            </a:endParaRPr>
          </a:p>
          <a:p>
            <a:pPr marL="573088" lvl="1" indent="-230188">
              <a:buClr>
                <a:srgbClr val="C45816"/>
              </a:buClr>
              <a:buSzPct val="150000"/>
              <a:buFont typeface="Wingdings" pitchFamily="2" charset="2"/>
              <a:buChar char="§"/>
              <a:tabLst>
                <a:tab pos="1714500" algn="l"/>
              </a:tabLst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English l – Reading; English </a:t>
            </a:r>
            <a:r>
              <a:rPr lang="en-US" sz="1200" dirty="0" err="1" smtClean="0">
                <a:latin typeface="Calibri" pitchFamily="34" charset="0"/>
                <a:ea typeface="ＭＳ Ｐゴシック" pitchFamily="34" charset="-128"/>
              </a:rPr>
              <a:t>ll</a:t>
            </a: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 – Reading; English </a:t>
            </a:r>
            <a:r>
              <a:rPr lang="en-US" sz="1200" dirty="0" err="1" smtClean="0">
                <a:latin typeface="Calibri" pitchFamily="34" charset="0"/>
                <a:ea typeface="ＭＳ Ｐゴシック" pitchFamily="34" charset="-128"/>
              </a:rPr>
              <a:t>lll</a:t>
            </a: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 – Reading</a:t>
            </a:r>
            <a:endParaRPr lang="en-US" sz="400" dirty="0" smtClean="0">
              <a:latin typeface="Calibri" pitchFamily="34" charset="0"/>
              <a:ea typeface="ＭＳ Ｐゴシック" pitchFamily="34" charset="-128"/>
            </a:endParaRPr>
          </a:p>
          <a:p>
            <a:pPr marL="573088" lvl="1" indent="-230188">
              <a:buClr>
                <a:srgbClr val="C45816"/>
              </a:buClr>
              <a:buSzPct val="150000"/>
              <a:tabLst>
                <a:tab pos="1714500" algn="l"/>
              </a:tabLst>
            </a:pPr>
            <a:endParaRPr lang="en-US" sz="400" dirty="0" smtClean="0">
              <a:latin typeface="Calibri" pitchFamily="34" charset="0"/>
              <a:ea typeface="ＭＳ Ｐゴシック" pitchFamily="34" charset="-128"/>
            </a:endParaRPr>
          </a:p>
          <a:p>
            <a:pPr marL="573088" lvl="1" indent="-230188">
              <a:buClr>
                <a:srgbClr val="C45816"/>
              </a:buClr>
              <a:buSzPct val="150000"/>
              <a:buFont typeface="Wingdings" pitchFamily="2" charset="2"/>
              <a:buChar char="§"/>
              <a:tabLst>
                <a:tab pos="1714500" algn="l"/>
              </a:tabLst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English l – Writing; English </a:t>
            </a:r>
            <a:r>
              <a:rPr lang="en-US" sz="1200" dirty="0" err="1" smtClean="0">
                <a:latin typeface="Calibri" pitchFamily="34" charset="0"/>
                <a:ea typeface="ＭＳ Ｐゴシック" pitchFamily="34" charset="-128"/>
              </a:rPr>
              <a:t>ll</a:t>
            </a: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 – Writing; English </a:t>
            </a:r>
            <a:r>
              <a:rPr lang="en-US" sz="1200" dirty="0" err="1" smtClean="0">
                <a:latin typeface="Calibri" pitchFamily="34" charset="0"/>
                <a:ea typeface="ＭＳ Ｐゴシック" pitchFamily="34" charset="-128"/>
              </a:rPr>
              <a:t>lll</a:t>
            </a: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 – Writing</a:t>
            </a:r>
          </a:p>
          <a:p>
            <a:pPr marL="573088" lvl="1" indent="-230188">
              <a:buClr>
                <a:srgbClr val="C45816"/>
              </a:buClr>
              <a:buSzPct val="150000"/>
              <a:tabLst>
                <a:tab pos="1714500" algn="l"/>
              </a:tabLst>
            </a:pPr>
            <a:endParaRPr lang="en-US" sz="400" dirty="0" smtClean="0">
              <a:latin typeface="Calibri" pitchFamily="34" charset="0"/>
              <a:ea typeface="ＭＳ Ｐゴシック" pitchFamily="34" charset="-128"/>
            </a:endParaRPr>
          </a:p>
          <a:p>
            <a:pPr marL="573088" lvl="1" indent="-230188">
              <a:buClr>
                <a:srgbClr val="C45816"/>
              </a:buClr>
              <a:buSzPct val="150000"/>
              <a:buFont typeface="Wingdings" pitchFamily="2" charset="2"/>
              <a:buChar char="§"/>
              <a:tabLst>
                <a:tab pos="1714500" algn="l"/>
              </a:tabLst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Algebra l; Geometry; Algebra </a:t>
            </a:r>
            <a:r>
              <a:rPr lang="en-US" sz="1200" dirty="0" err="1" smtClean="0">
                <a:latin typeface="Calibri" pitchFamily="34" charset="0"/>
                <a:ea typeface="ＭＳ Ｐゴシック" pitchFamily="34" charset="-128"/>
              </a:rPr>
              <a:t>ll</a:t>
            </a:r>
            <a:endParaRPr lang="en-US" sz="1200" dirty="0" smtClean="0">
              <a:latin typeface="Calibri" pitchFamily="34" charset="0"/>
              <a:ea typeface="ＭＳ Ｐゴシック" pitchFamily="34" charset="-128"/>
            </a:endParaRPr>
          </a:p>
          <a:p>
            <a:pPr marL="573088" lvl="1" indent="-230188">
              <a:buClr>
                <a:srgbClr val="C45816"/>
              </a:buClr>
              <a:buSzPct val="150000"/>
              <a:tabLst>
                <a:tab pos="1714500" algn="l"/>
              </a:tabLst>
            </a:pPr>
            <a:endParaRPr lang="en-US" sz="400" dirty="0" smtClean="0">
              <a:latin typeface="Calibri" pitchFamily="34" charset="0"/>
              <a:ea typeface="ＭＳ Ｐゴシック" pitchFamily="34" charset="-128"/>
            </a:endParaRPr>
          </a:p>
          <a:p>
            <a:pPr marL="573088" lvl="1" indent="-230188">
              <a:buClr>
                <a:srgbClr val="C45816"/>
              </a:buClr>
              <a:buSzPct val="150000"/>
              <a:buFont typeface="Wingdings" pitchFamily="2" charset="2"/>
              <a:buChar char="§"/>
              <a:tabLst>
                <a:tab pos="1714500" algn="l"/>
              </a:tabLst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Biology; Chemistry; Physics</a:t>
            </a:r>
          </a:p>
          <a:p>
            <a:pPr marL="573088" lvl="1" indent="-230188">
              <a:buClr>
                <a:srgbClr val="C45816"/>
              </a:buClr>
              <a:buSzPct val="150000"/>
              <a:tabLst>
                <a:tab pos="1714500" algn="l"/>
              </a:tabLst>
            </a:pPr>
            <a:endParaRPr lang="en-US" sz="400" dirty="0" smtClean="0">
              <a:latin typeface="Calibri" pitchFamily="34" charset="0"/>
              <a:ea typeface="ＭＳ Ｐゴシック" pitchFamily="34" charset="-128"/>
            </a:endParaRPr>
          </a:p>
          <a:p>
            <a:pPr marL="573088" indent="-230188">
              <a:buClr>
                <a:srgbClr val="C45816"/>
              </a:buClr>
              <a:buSzPct val="150000"/>
              <a:buFont typeface="Wingdings" pitchFamily="2" charset="2"/>
              <a:buChar char="§"/>
              <a:tabLst>
                <a:tab pos="1714500" algn="l"/>
              </a:tabLst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World Geography; World History; US History</a:t>
            </a:r>
          </a:p>
          <a:p>
            <a:pPr marL="640080" indent="-255588">
              <a:buClr>
                <a:srgbClr val="C45816"/>
              </a:buClr>
              <a:buSzPct val="150000"/>
            </a:pPr>
            <a:endParaRPr lang="en-US" sz="800" strike="sngStrike" dirty="0" smtClean="0">
              <a:latin typeface="Calibri" pitchFamily="34" charset="0"/>
              <a:ea typeface="ＭＳ Ｐゴシック" pitchFamily="34" charset="-128"/>
            </a:endParaRPr>
          </a:p>
          <a:p>
            <a:pPr marL="346075" indent="-231775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English Language Learners (English and Spanish tests):</a:t>
            </a:r>
          </a:p>
          <a:p>
            <a:pPr marL="365125" indent="-255588">
              <a:buClr>
                <a:srgbClr val="C45816"/>
              </a:buClr>
              <a:buSzPct val="150000"/>
            </a:pPr>
            <a:endParaRPr lang="en-US" sz="400" dirty="0" smtClean="0">
              <a:latin typeface="Calibri" pitchFamily="34" charset="0"/>
              <a:ea typeface="ＭＳ Ｐゴシック" pitchFamily="34" charset="-128"/>
            </a:endParaRPr>
          </a:p>
          <a:p>
            <a:pPr marL="573088" lvl="1" indent="-230188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Students in US schools Year 1 - Year 3 excluded</a:t>
            </a:r>
          </a:p>
          <a:p>
            <a:pPr marL="573088" lvl="1" indent="-230188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Students in US schools Year 4 and beyond included</a:t>
            </a:r>
          </a:p>
        </p:txBody>
      </p:sp>
      <p:sp>
        <p:nvSpPr>
          <p:cNvPr id="7" name="Rectangle 6"/>
          <p:cNvSpPr/>
          <p:nvPr/>
        </p:nvSpPr>
        <p:spPr>
          <a:xfrm>
            <a:off x="4750125" y="1910715"/>
            <a:ext cx="41148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indent="-255588" algn="ctr">
              <a:buClr>
                <a:srgbClr val="C45816"/>
              </a:buClr>
              <a:buSzPct val="150000"/>
            </a:pPr>
            <a:r>
              <a:rPr lang="en-US" sz="1200" b="1" dirty="0" smtClean="0">
                <a:latin typeface="Calibri" pitchFamily="34" charset="0"/>
                <a:ea typeface="ＭＳ Ｐゴシック" pitchFamily="34" charset="-128"/>
              </a:rPr>
              <a:t>2014</a:t>
            </a:r>
          </a:p>
          <a:p>
            <a:pPr marL="365125" indent="-255588">
              <a:buClr>
                <a:srgbClr val="C45816"/>
              </a:buClr>
              <a:buSzPct val="150000"/>
            </a:pPr>
            <a:endParaRPr lang="en-US" sz="800" dirty="0" smtClean="0">
              <a:solidFill>
                <a:srgbClr val="FF0000"/>
              </a:solidFill>
              <a:latin typeface="Calibri" pitchFamily="34" charset="0"/>
              <a:ea typeface="ＭＳ Ｐゴシック" pitchFamily="34" charset="-128"/>
            </a:endParaRPr>
          </a:p>
          <a:p>
            <a:pPr marL="346075" indent="-231775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Combined over All Subjects: Reading, Mathematics, Writing, Science, and  Social Studies.</a:t>
            </a:r>
          </a:p>
          <a:p>
            <a:pPr marL="346075" indent="-231775">
              <a:buClr>
                <a:srgbClr val="C45816"/>
              </a:buClr>
              <a:buSzPct val="150000"/>
            </a:pPr>
            <a:endParaRPr lang="en-US" sz="800" dirty="0" smtClean="0">
              <a:latin typeface="Calibri" pitchFamily="34" charset="0"/>
              <a:ea typeface="ＭＳ Ｐゴシック" pitchFamily="34" charset="-128"/>
            </a:endParaRPr>
          </a:p>
          <a:p>
            <a:pPr marL="346075" indent="-231775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Student Groups: All Students.</a:t>
            </a:r>
          </a:p>
          <a:p>
            <a:pPr marL="346075" indent="-231775">
              <a:buClr>
                <a:srgbClr val="C45816"/>
              </a:buClr>
              <a:buSzPct val="150000"/>
            </a:pPr>
            <a:endParaRPr lang="en-US" sz="800" strike="sngStrike" dirty="0" smtClean="0">
              <a:latin typeface="Calibri" pitchFamily="34" charset="0"/>
              <a:ea typeface="ＭＳ Ｐゴシック" pitchFamily="34" charset="-128"/>
            </a:endParaRPr>
          </a:p>
          <a:p>
            <a:pPr marL="346075" indent="-231775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Performance Standards: Phase-in 1 Level II (Satisfactory).</a:t>
            </a:r>
          </a:p>
          <a:p>
            <a:pPr marL="346075" indent="-231775">
              <a:buClr>
                <a:srgbClr val="C45816"/>
              </a:buClr>
              <a:buSzPct val="150000"/>
            </a:pPr>
            <a:endParaRPr lang="en-US" sz="800" dirty="0" smtClean="0">
              <a:latin typeface="Calibri" pitchFamily="34" charset="0"/>
              <a:ea typeface="ＭＳ Ｐゴシック" pitchFamily="34" charset="-128"/>
            </a:endParaRPr>
          </a:p>
          <a:p>
            <a:pPr marL="346075" indent="-231775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STAAR End-of-Course (EOC) Assessments (5 total):</a:t>
            </a:r>
          </a:p>
          <a:p>
            <a:pPr marL="365125" indent="-255588">
              <a:buClr>
                <a:srgbClr val="C45816"/>
              </a:buClr>
              <a:buSzPct val="150000"/>
            </a:pPr>
            <a:endParaRPr lang="en-US" sz="400" dirty="0" smtClean="0">
              <a:latin typeface="Calibri" pitchFamily="34" charset="0"/>
              <a:ea typeface="ＭＳ Ｐゴシック" pitchFamily="34" charset="-128"/>
            </a:endParaRPr>
          </a:p>
          <a:p>
            <a:pPr marL="57150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tabLst>
                <a:tab pos="1714500" algn="l"/>
              </a:tabLst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English l (combined tests); English </a:t>
            </a:r>
            <a:r>
              <a:rPr lang="en-US" sz="1200" dirty="0" err="1" smtClean="0">
                <a:latin typeface="Calibri" pitchFamily="34" charset="0"/>
                <a:ea typeface="ＭＳ Ｐゴシック" pitchFamily="34" charset="-128"/>
              </a:rPr>
              <a:t>ll</a:t>
            </a: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 (combined tests) beginning in spring 2014</a:t>
            </a:r>
          </a:p>
          <a:p>
            <a:pPr marL="571500" indent="-228600">
              <a:buClr>
                <a:srgbClr val="C45816"/>
              </a:buClr>
              <a:buSzPct val="150000"/>
              <a:tabLst>
                <a:tab pos="1714500" algn="l"/>
              </a:tabLst>
            </a:pPr>
            <a:endParaRPr lang="en-US" sz="400" dirty="0" smtClean="0">
              <a:latin typeface="Calibri" pitchFamily="34" charset="0"/>
              <a:ea typeface="ＭＳ Ｐゴシック" pitchFamily="34" charset="-128"/>
            </a:endParaRPr>
          </a:p>
          <a:p>
            <a:pPr marL="571500" indent="-228600">
              <a:buClr>
                <a:srgbClr val="C45816"/>
              </a:buClr>
              <a:buSzPct val="150000"/>
              <a:tabLst>
                <a:tab pos="1714500" algn="l"/>
              </a:tabLst>
            </a:pPr>
            <a:endParaRPr lang="en-US" sz="400" dirty="0" smtClean="0">
              <a:latin typeface="Calibri" pitchFamily="34" charset="0"/>
              <a:ea typeface="ＭＳ Ｐゴシック" pitchFamily="34" charset="-128"/>
            </a:endParaRPr>
          </a:p>
          <a:p>
            <a:pPr marL="57150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tabLst>
                <a:tab pos="1714500" algn="l"/>
              </a:tabLst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Algebra l</a:t>
            </a:r>
          </a:p>
          <a:p>
            <a:pPr marL="571500" indent="-228600">
              <a:buClr>
                <a:srgbClr val="C45816"/>
              </a:buClr>
              <a:buSzPct val="150000"/>
              <a:tabLst>
                <a:tab pos="1714500" algn="l"/>
              </a:tabLst>
            </a:pPr>
            <a:endParaRPr lang="en-US" sz="400" dirty="0" smtClean="0">
              <a:latin typeface="Calibri" pitchFamily="34" charset="0"/>
              <a:ea typeface="ＭＳ Ｐゴシック" pitchFamily="34" charset="-128"/>
            </a:endParaRPr>
          </a:p>
          <a:p>
            <a:pPr marL="57150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tabLst>
                <a:tab pos="1714500" algn="l"/>
              </a:tabLst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Biology</a:t>
            </a:r>
          </a:p>
          <a:p>
            <a:pPr marL="571500" indent="-228600">
              <a:buClr>
                <a:srgbClr val="C45816"/>
              </a:buClr>
              <a:buSzPct val="150000"/>
              <a:tabLst>
                <a:tab pos="1714500" algn="l"/>
              </a:tabLst>
            </a:pPr>
            <a:endParaRPr lang="en-US" sz="400" dirty="0" smtClean="0">
              <a:latin typeface="Calibri" pitchFamily="34" charset="0"/>
              <a:ea typeface="ＭＳ Ｐゴシック" pitchFamily="34" charset="-128"/>
            </a:endParaRPr>
          </a:p>
          <a:p>
            <a:pPr marL="57150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tabLst>
                <a:tab pos="1714500" algn="l"/>
              </a:tabLst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US History</a:t>
            </a:r>
          </a:p>
          <a:p>
            <a:pPr marL="640080" indent="-255588">
              <a:buClr>
                <a:srgbClr val="C45816"/>
              </a:buClr>
              <a:buSzPct val="150000"/>
            </a:pPr>
            <a:endParaRPr lang="en-US" sz="800" dirty="0" smtClean="0">
              <a:latin typeface="Calibri" pitchFamily="34" charset="0"/>
              <a:ea typeface="ＭＳ Ｐゴシック" pitchFamily="34" charset="-128"/>
            </a:endParaRPr>
          </a:p>
          <a:p>
            <a:pPr marL="346075" indent="-231775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English Language Learners (English and Spanish tests):</a:t>
            </a:r>
          </a:p>
          <a:p>
            <a:pPr marL="365760" indent="-255588">
              <a:buClr>
                <a:srgbClr val="C45816"/>
              </a:buClr>
              <a:buSzPct val="150000"/>
            </a:pPr>
            <a:endParaRPr lang="en-US" sz="400" dirty="0" smtClean="0">
              <a:latin typeface="Calibri" pitchFamily="34" charset="0"/>
              <a:ea typeface="ＭＳ Ｐゴシック" pitchFamily="34" charset="-128"/>
            </a:endParaRPr>
          </a:p>
          <a:p>
            <a:pPr marL="640080" indent="-255588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Students in US schools Year 1 excluded</a:t>
            </a:r>
          </a:p>
          <a:p>
            <a:pPr marL="640080" indent="-255588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Students in US schools Year 2 and beyond included</a:t>
            </a: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228600" y="6262201"/>
            <a:ext cx="3687230" cy="410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900"/>
              </a:lnSpc>
            </a:pPr>
            <a:r>
              <a:rPr lang="en-US" sz="1200" b="1" dirty="0" smtClean="0">
                <a:solidFill>
                  <a:schemeClr val="accent6"/>
                </a:solidFill>
                <a:latin typeface="Goudy Old Style" pitchFamily="18" charset="0"/>
                <a:sym typeface="Wingdings" pitchFamily="2" charset="2"/>
              </a:rPr>
              <a:t>APAC Meeting| January 22, 2014</a:t>
            </a:r>
            <a:endParaRPr lang="en-US" sz="1200" b="1" dirty="0">
              <a:solidFill>
                <a:srgbClr val="4FCEFF"/>
              </a:solidFill>
              <a:latin typeface="Goudy Old Style" pitchFamily="18" charset="0"/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228600" y="6467475"/>
            <a:ext cx="8233319" cy="374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Texas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Education Agency | Office of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Assessment and Accountability | Division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of Performance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Reporting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82D4A76-1487-4A43-99D4-AD8EB82E023D}" type="slidenum">
              <a:rPr lang="en-US" smtClean="0">
                <a:latin typeface="+mn-lt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39940" name="Text Placeholder 5"/>
          <p:cNvSpPr txBox="1">
            <a:spLocks/>
          </p:cNvSpPr>
          <p:nvPr/>
        </p:nvSpPr>
        <p:spPr bwMode="auto">
          <a:xfrm>
            <a:off x="228600" y="1508758"/>
            <a:ext cx="8686800" cy="176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en-US" sz="12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Index </a:t>
            </a:r>
            <a:r>
              <a:rPr lang="en-US" sz="12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2: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 Student Progress focuses on actual student growth independent of overall achievement levels for each race/ethnicity student group, students with disabilities, and English language learners.</a:t>
            </a:r>
          </a:p>
          <a:p>
            <a:pPr marL="365760" indent="-342900" algn="ctr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defRPr/>
            </a:pPr>
            <a:endParaRPr lang="en-US" sz="500" dirty="0" smtClean="0">
              <a:latin typeface="Calibri" pitchFamily="34" charset="0"/>
              <a:ea typeface="Times New Roman"/>
              <a:cs typeface="Calibri" pitchFamily="34" charset="0"/>
            </a:endParaRPr>
          </a:p>
          <a:p>
            <a:pPr marL="346075" indent="-231775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Times New Roman"/>
                <a:cs typeface="Calibri" pitchFamily="34" charset="0"/>
              </a:rPr>
              <a:t>By Subject Area:  Reading, Mathematics, and Writing (for available grades).</a:t>
            </a:r>
            <a:endParaRPr lang="en-US" sz="800" dirty="0" smtClean="0">
              <a:latin typeface="Calibri" pitchFamily="34" charset="0"/>
              <a:cs typeface="Calibri" pitchFamily="34" charset="0"/>
            </a:endParaRPr>
          </a:p>
          <a:p>
            <a:pPr marL="346075" indent="-231775">
              <a:buClr>
                <a:srgbClr val="C45816"/>
              </a:buClr>
              <a:buSzPct val="150000"/>
            </a:pPr>
            <a:endParaRPr lang="en-US" sz="400" dirty="0" smtClean="0">
              <a:latin typeface="Calibri" pitchFamily="34" charset="0"/>
              <a:ea typeface="Times New Roman"/>
              <a:cs typeface="Calibri" pitchFamily="34" charset="0"/>
            </a:endParaRPr>
          </a:p>
          <a:p>
            <a:pPr marL="346075" indent="-231775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Points based on weighted performance:</a:t>
            </a:r>
          </a:p>
          <a:p>
            <a:pPr marL="574675" lvl="1" indent="-231775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One point given for each percentage of tests at the Met progress level.</a:t>
            </a:r>
          </a:p>
          <a:p>
            <a:pPr marL="574675" lvl="1" indent="-231775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Two points given for each percentage of tests at the Exceeded progress</a:t>
            </a:r>
            <a:r>
              <a:rPr lang="en-US" sz="12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1200" dirty="0" smtClean="0">
                <a:latin typeface="Calibri" pitchFamily="34" charset="0"/>
              </a:rPr>
              <a:t>level.</a:t>
            </a:r>
          </a:p>
          <a:p>
            <a:pPr marL="574675" lvl="1" indent="-231775">
              <a:buClr>
                <a:srgbClr val="C45816"/>
              </a:buClr>
              <a:buSzPct val="150000"/>
            </a:pPr>
            <a:endParaRPr lang="en-US" sz="400" dirty="0" smtClean="0">
              <a:latin typeface="Calibri" pitchFamily="34" charset="0"/>
              <a:cs typeface="Calibri" pitchFamily="34" charset="0"/>
            </a:endParaRPr>
          </a:p>
          <a:p>
            <a:pPr marL="342900" indent="-2286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ea typeface="Times New Roman"/>
                <a:cs typeface="Calibri" pitchFamily="34" charset="0"/>
              </a:rPr>
              <a:t>Additional progress measures in 2014: STAAR-M, STAAR-Alt, and ELL.</a:t>
            </a:r>
            <a:endParaRPr lang="en-US" sz="1200" dirty="0" smtClean="0"/>
          </a:p>
          <a:p>
            <a:pPr marL="346075" lvl="1" indent="-231775">
              <a:buClr>
                <a:srgbClr val="C45816"/>
              </a:buClr>
              <a:buSzPct val="150000"/>
            </a:pPr>
            <a:endParaRPr lang="en-US" sz="400" dirty="0" smtClean="0">
              <a:latin typeface="Calibri" pitchFamily="34" charset="0"/>
              <a:cs typeface="Calibri" pitchFamily="34" charset="0"/>
            </a:endParaRPr>
          </a:p>
          <a:p>
            <a:pPr marL="346075" lvl="1" indent="-231775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Progress Measures by Subject Area and School Type: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7892" name="Title 3"/>
          <p:cNvSpPr>
            <a:spLocks noGrp="1"/>
          </p:cNvSpPr>
          <p:nvPr>
            <p:ph type="title"/>
          </p:nvPr>
        </p:nvSpPr>
        <p:spPr>
          <a:xfrm>
            <a:off x="228600" y="594360"/>
            <a:ext cx="8686800" cy="457200"/>
          </a:xfrm>
          <a:solidFill>
            <a:srgbClr val="729FDC"/>
          </a:solidFill>
        </p:spPr>
        <p:txBody>
          <a:bodyPr/>
          <a:lstStyle/>
          <a:p>
            <a:pPr algn="ctr" eaLnBrk="1" hangingPunct="1">
              <a:lnSpc>
                <a:spcPts val="3200"/>
              </a:lnSpc>
            </a:pPr>
            <a:r>
              <a:rPr lang="en-US" sz="1800" b="1" dirty="0" smtClean="0">
                <a:solidFill>
                  <a:schemeClr val="bg1"/>
                </a:solidFill>
                <a:latin typeface="Goudy Old Style" pitchFamily="18" charset="0"/>
                <a:ea typeface="ＭＳ Ｐゴシック" pitchFamily="34" charset="-128"/>
              </a:rPr>
              <a:t>Index 2: Student Progress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599" y="3425194"/>
            <a:ext cx="4238625" cy="273921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 algn="ctr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defRPr/>
            </a:pPr>
            <a:r>
              <a:rPr lang="en-US" sz="1200" b="1" dirty="0" smtClean="0">
                <a:latin typeface="Calibri" pitchFamily="34" charset="0"/>
                <a:ea typeface="Times New Roman"/>
                <a:cs typeface="Calibri" pitchFamily="34" charset="0"/>
              </a:rPr>
              <a:t>2013</a:t>
            </a:r>
          </a:p>
          <a:p>
            <a:pPr marL="342900" indent="-342900" algn="ctr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defRPr/>
            </a:pPr>
            <a:endParaRPr lang="en-US" sz="400" dirty="0" smtClean="0">
              <a:latin typeface="Calibri" pitchFamily="34" charset="0"/>
              <a:ea typeface="Times New Roman"/>
              <a:cs typeface="Calibri" pitchFamily="34" charset="0"/>
            </a:endParaRPr>
          </a:p>
          <a:p>
            <a:pPr marL="342900" indent="-342900" algn="ctr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485900" algn="l"/>
                <a:tab pos="1600200" algn="l"/>
                <a:tab pos="3086100" algn="l"/>
                <a:tab pos="4000500" algn="l"/>
              </a:tabLst>
              <a:defRPr/>
            </a:pP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Elementary School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Middle School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High School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     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485900" algn="l"/>
                <a:tab pos="2971800" algn="l"/>
                <a:tab pos="40005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READING		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485900" algn="l"/>
                <a:tab pos="2971800" algn="l"/>
                <a:tab pos="3429000" algn="l"/>
                <a:tab pos="40005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Gr. 4 Reading	Gr. 6 Reading	English l Reading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485900" algn="l"/>
                <a:tab pos="2971800" algn="l"/>
                <a:tab pos="3429000" algn="l"/>
                <a:tab pos="40005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Gr. 5 Reading	Gr. 7 Reading	English </a:t>
            </a:r>
            <a:r>
              <a:rPr lang="en-US" sz="1200" u="sng" dirty="0" err="1" smtClean="0">
                <a:latin typeface="Calibri" pitchFamily="34" charset="0"/>
                <a:ea typeface="Times New Roman"/>
                <a:cs typeface="Calibri" pitchFamily="34" charset="0"/>
              </a:rPr>
              <a:t>ll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 Reading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571500" algn="l"/>
                <a:tab pos="1485900" algn="l"/>
                <a:tab pos="2971800" algn="l"/>
                <a:tab pos="3429000" algn="l"/>
                <a:tab pos="40005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Gr. 8 Reading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	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571500" algn="l"/>
                <a:tab pos="1485900" algn="l"/>
                <a:tab pos="2971800" algn="l"/>
                <a:tab pos="3429000" algn="l"/>
                <a:tab pos="40005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English l Reading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485900" algn="l"/>
                <a:tab pos="2971800" algn="l"/>
                <a:tab pos="3429000" algn="l"/>
                <a:tab pos="40005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MATHEMATICS			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485900" algn="l"/>
                <a:tab pos="2971800" algn="l"/>
                <a:tab pos="3429000" algn="l"/>
                <a:tab pos="40005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Gr. 4 Mathematics	Gr. 6 Mathematics	Algebra l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485900" algn="l"/>
                <a:tab pos="2971800" algn="l"/>
                <a:tab pos="3429000" algn="l"/>
                <a:tab pos="40005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Gr. 5 Mathematics	Gr. 7 Mathematics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571500" algn="l"/>
                <a:tab pos="1485900" algn="l"/>
                <a:tab pos="2971800" algn="l"/>
                <a:tab pos="3429000" algn="l"/>
                <a:tab pos="40005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Gr. 8 Mathematics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571500" algn="l"/>
                <a:tab pos="1485900" algn="l"/>
                <a:tab pos="2971800" algn="l"/>
                <a:tab pos="3429000" algn="l"/>
                <a:tab pos="40005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Algebra l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485900" algn="l"/>
                <a:tab pos="2057400" algn="l"/>
                <a:tab pos="2971800" algn="l"/>
                <a:tab pos="3429000" algn="l"/>
                <a:tab pos="4000500" algn="l"/>
              </a:tabLst>
              <a:defRPr/>
            </a:pPr>
            <a:r>
              <a:rPr lang="en-US" sz="1200" u="sng" dirty="0" smtClean="0">
                <a:latin typeface="Calibri" pitchFamily="34" charset="0"/>
              </a:rPr>
              <a:t>WRITING		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 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			</a:t>
            </a:r>
            <a:endParaRPr lang="en-US" sz="1200" u="sng" dirty="0" smtClean="0">
              <a:latin typeface="Calibri" pitchFamily="34" charset="0"/>
              <a:ea typeface="Times New Roman"/>
              <a:cs typeface="Calibri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571500" algn="l"/>
                <a:tab pos="1485900" algn="l"/>
                <a:tab pos="2057400" algn="l"/>
                <a:tab pos="2971800" algn="l"/>
                <a:tab pos="3429000" algn="l"/>
                <a:tab pos="4000500" algn="l"/>
              </a:tabLst>
              <a:defRPr/>
            </a:pPr>
            <a:r>
              <a:rPr lang="en-US" sz="1200" dirty="0" smtClean="0">
                <a:latin typeface="Calibri" pitchFamily="34" charset="0"/>
              </a:rPr>
              <a:t>		</a:t>
            </a:r>
            <a:r>
              <a:rPr lang="en-US" sz="1200" b="1" dirty="0" smtClean="0">
                <a:latin typeface="Calibri" pitchFamily="34" charset="0"/>
              </a:rPr>
              <a:t>-		-	</a:t>
            </a:r>
            <a:r>
              <a:rPr lang="en-US" sz="1200" dirty="0" smtClean="0">
                <a:latin typeface="Calibri" pitchFamily="34" charset="0"/>
              </a:rPr>
              <a:t>English </a:t>
            </a:r>
            <a:r>
              <a:rPr lang="en-US" sz="1200" dirty="0" err="1" smtClean="0">
                <a:latin typeface="Calibri" pitchFamily="34" charset="0"/>
              </a:rPr>
              <a:t>ll</a:t>
            </a:r>
            <a:r>
              <a:rPr lang="en-US" sz="1200" dirty="0" smtClean="0">
                <a:latin typeface="Calibri" pitchFamily="34" charset="0"/>
              </a:rPr>
              <a:t> Writing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4754879" y="3420488"/>
            <a:ext cx="4170045" cy="273921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65760" indent="-342900" algn="ctr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defRPr/>
            </a:pPr>
            <a:r>
              <a:rPr lang="en-US" sz="1200" b="1" dirty="0" smtClean="0">
                <a:latin typeface="Calibri" pitchFamily="34" charset="0"/>
                <a:ea typeface="Times New Roman"/>
                <a:cs typeface="Calibri" pitchFamily="34" charset="0"/>
              </a:rPr>
              <a:t>2014</a:t>
            </a:r>
          </a:p>
          <a:p>
            <a:pPr marL="365760" indent="-342900" algn="ctr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485900" algn="l"/>
                <a:tab pos="2857500" algn="l"/>
              </a:tabLst>
              <a:defRPr/>
            </a:pPr>
            <a:endParaRPr lang="en-US" sz="400" dirty="0" smtClean="0">
              <a:latin typeface="Calibri" pitchFamily="34" charset="0"/>
              <a:ea typeface="Times New Roman"/>
              <a:cs typeface="Calibri" pitchFamily="34" charset="0"/>
            </a:endParaRPr>
          </a:p>
          <a:p>
            <a:pPr marL="342900" indent="-342900" algn="ctr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600200" algn="l"/>
                <a:tab pos="3086100" algn="l"/>
                <a:tab pos="3886200" algn="l"/>
              </a:tabLst>
              <a:defRPr/>
            </a:pP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Elementary School	Middle School	High School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600200" algn="l"/>
                <a:tab pos="3086100" algn="l"/>
                <a:tab pos="38862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READING		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600200" algn="l"/>
                <a:tab pos="2171700" algn="l"/>
                <a:tab pos="3086100" algn="l"/>
                <a:tab pos="3429000" algn="l"/>
                <a:tab pos="38862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Gr. 4 Reading	Gr. 6 Reading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600200" algn="l"/>
                <a:tab pos="2171700" algn="l"/>
                <a:tab pos="3086100" algn="l"/>
                <a:tab pos="3429000" algn="l"/>
                <a:tab pos="38862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Gr. 5 Reading	Gr. 7 Reading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571500" algn="l"/>
                <a:tab pos="1600200" algn="l"/>
                <a:tab pos="2171700" algn="l"/>
                <a:tab pos="3086100" algn="l"/>
                <a:tab pos="3429000" algn="l"/>
                <a:tab pos="38862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Gr. 8 Reading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571500" algn="l"/>
                <a:tab pos="1600200" algn="l"/>
                <a:tab pos="2171700" algn="l"/>
                <a:tab pos="3086100" algn="l"/>
                <a:tab pos="3429000" algn="l"/>
                <a:tab pos="38862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600200" algn="l"/>
                <a:tab pos="2171700" algn="l"/>
                <a:tab pos="3086100" algn="l"/>
                <a:tab pos="3429000" algn="l"/>
                <a:tab pos="38862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MATHEMATICS				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600200" algn="l"/>
                <a:tab pos="2171700" algn="l"/>
                <a:tab pos="3086100" algn="l"/>
                <a:tab pos="3429000" algn="l"/>
                <a:tab pos="38862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Gr. 4 Mathematics	Gr. 6 Mathematics	Algebra l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600200" algn="l"/>
                <a:tab pos="2171700" algn="l"/>
                <a:tab pos="3086100" algn="l"/>
                <a:tab pos="3429000" algn="l"/>
                <a:tab pos="38862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Gr. 5 Mathematics	Gr. 7 Mathematics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571500" algn="l"/>
                <a:tab pos="1600200" algn="l"/>
                <a:tab pos="2171700" algn="l"/>
                <a:tab pos="3086100" algn="l"/>
                <a:tab pos="3429000" algn="l"/>
                <a:tab pos="38862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Gr. 8 Mathematics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571500" algn="l"/>
                <a:tab pos="1600200" algn="l"/>
                <a:tab pos="2171700" algn="l"/>
                <a:tab pos="3086100" algn="l"/>
                <a:tab pos="3429000" algn="l"/>
                <a:tab pos="3886200" algn="l"/>
              </a:tabLst>
              <a:defRPr/>
            </a:pP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Algebra l			</a:t>
            </a:r>
            <a:r>
              <a:rPr lang="en-US" sz="1200" b="1" u="sng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u="sng" dirty="0" smtClean="0">
                <a:latin typeface="Calibri" pitchFamily="34" charset="0"/>
                <a:ea typeface="Times New Roman"/>
                <a:cs typeface="Calibri" pitchFamily="34" charset="0"/>
              </a:rPr>
              <a:t>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1600200" algn="l"/>
                <a:tab pos="2171700" algn="l"/>
                <a:tab pos="3086100" algn="l"/>
                <a:tab pos="3429000" algn="l"/>
                <a:tab pos="3886200" algn="l"/>
              </a:tabLst>
              <a:defRPr/>
            </a:pPr>
            <a:r>
              <a:rPr lang="en-US" sz="1200" u="sng" dirty="0" smtClean="0">
                <a:latin typeface="Calibri" pitchFamily="34" charset="0"/>
              </a:rPr>
              <a:t>WRITING				</a:t>
            </a:r>
            <a:r>
              <a:rPr lang="en-US" sz="800" u="sng" dirty="0" smtClean="0">
                <a:latin typeface="Calibri" pitchFamily="34" charset="0"/>
                <a:ea typeface="Times New Roman"/>
                <a:cs typeface="Calibri" pitchFamily="34" charset="0"/>
              </a:rPr>
              <a:t>	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45816"/>
              </a:buClr>
              <a:buSzPct val="150000"/>
              <a:tabLst>
                <a:tab pos="685800" algn="l"/>
                <a:tab pos="1600200" algn="l"/>
                <a:tab pos="2171700" algn="l"/>
                <a:tab pos="3086100" algn="l"/>
                <a:tab pos="3429000" algn="l"/>
                <a:tab pos="3886200" algn="l"/>
              </a:tabLst>
              <a:defRPr/>
            </a:pPr>
            <a:r>
              <a:rPr lang="en-US" sz="1200" dirty="0" smtClean="0">
                <a:latin typeface="Calibri" pitchFamily="34" charset="0"/>
                <a:ea typeface="Times New Roman"/>
                <a:cs typeface="Calibri" pitchFamily="34" charset="0"/>
              </a:rPr>
              <a:t>		</a:t>
            </a:r>
            <a:r>
              <a:rPr lang="en-US" sz="1200" b="1" dirty="0" smtClean="0">
                <a:latin typeface="Calibri" pitchFamily="34" charset="0"/>
                <a:ea typeface="Times New Roman"/>
                <a:cs typeface="Calibri" pitchFamily="34" charset="0"/>
              </a:rPr>
              <a:t>-</a:t>
            </a:r>
            <a:r>
              <a:rPr lang="en-US" sz="1200" dirty="0" smtClean="0">
                <a:latin typeface="Calibri" pitchFamily="34" charset="0"/>
                <a:ea typeface="Times New Roman"/>
                <a:cs typeface="Calibri" pitchFamily="34" charset="0"/>
              </a:rPr>
              <a:t>		</a:t>
            </a:r>
            <a:r>
              <a:rPr lang="en-US" sz="1200" b="1" dirty="0" smtClean="0">
                <a:latin typeface="Calibri" pitchFamily="34" charset="0"/>
                <a:ea typeface="Times New Roman"/>
                <a:cs typeface="Calibri" pitchFamily="34" charset="0"/>
              </a:rPr>
              <a:t>-		-</a:t>
            </a:r>
            <a:r>
              <a:rPr lang="en-US" sz="1200" dirty="0" smtClean="0">
                <a:latin typeface="Calibri" pitchFamily="34" charset="0"/>
                <a:ea typeface="Times New Roman"/>
                <a:cs typeface="Calibri" pitchFamily="34" charset="0"/>
              </a:rPr>
              <a:t>	</a:t>
            </a:r>
            <a:endParaRPr lang="en-US" sz="800" dirty="0" smtClean="0">
              <a:latin typeface="Calibri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28600" y="6262201"/>
            <a:ext cx="3687230" cy="410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900"/>
              </a:lnSpc>
            </a:pPr>
            <a:r>
              <a:rPr lang="en-US" sz="1200" b="1" dirty="0" smtClean="0">
                <a:solidFill>
                  <a:schemeClr val="accent6"/>
                </a:solidFill>
                <a:latin typeface="Goudy Old Style" pitchFamily="18" charset="0"/>
                <a:sym typeface="Wingdings" pitchFamily="2" charset="2"/>
              </a:rPr>
              <a:t>APAC Meeting| January 22, 2014</a:t>
            </a:r>
            <a:endParaRPr lang="en-US" sz="1200" b="1" dirty="0">
              <a:solidFill>
                <a:srgbClr val="4FCEFF"/>
              </a:solidFill>
              <a:latin typeface="Goudy Old Style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28600" y="6467475"/>
            <a:ext cx="8233319" cy="374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Texas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Education Agency | Office of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Assessment and Accountability | Division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of Performance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Reporting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609725" y="3648075"/>
            <a:ext cx="0" cy="2419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086100" y="3638550"/>
            <a:ext cx="0" cy="2419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276975" y="3648075"/>
            <a:ext cx="0" cy="2419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677150" y="3629025"/>
            <a:ext cx="0" cy="2419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035008B-F490-4FBF-AF1B-4241EF2A6B9C}" type="slidenum">
              <a:rPr lang="en-US" smtClean="0">
                <a:latin typeface="+mn-lt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43011" name="Text Placeholder 5"/>
          <p:cNvSpPr txBox="1">
            <a:spLocks/>
          </p:cNvSpPr>
          <p:nvPr/>
        </p:nvSpPr>
        <p:spPr bwMode="auto">
          <a:xfrm>
            <a:off x="228600" y="1910715"/>
            <a:ext cx="4114800" cy="4206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7663" indent="-347663" algn="ctr">
              <a:buClr>
                <a:srgbClr val="C45816"/>
              </a:buClr>
              <a:buSzPct val="150000"/>
            </a:pPr>
            <a:r>
              <a:rPr lang="en-US" sz="1200" b="1" dirty="0" smtClean="0">
                <a:latin typeface="Calibri" pitchFamily="34" charset="0"/>
              </a:rPr>
              <a:t>2013</a:t>
            </a:r>
            <a:endParaRPr lang="en-US" sz="800" b="1" dirty="0" smtClean="0">
              <a:latin typeface="Calibri" pitchFamily="34" charset="0"/>
            </a:endParaRPr>
          </a:p>
          <a:p>
            <a:pPr marL="347663" indent="-347663" algn="ctr">
              <a:buClr>
                <a:srgbClr val="C45816"/>
              </a:buClr>
              <a:buSzPct val="150000"/>
            </a:pPr>
            <a:endParaRPr lang="en-US" sz="800" dirty="0">
              <a:latin typeface="Calibri" pitchFamily="34" charset="0"/>
            </a:endParaRPr>
          </a:p>
          <a:p>
            <a:pPr marL="342900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Points</a:t>
            </a:r>
            <a:r>
              <a:rPr lang="en-US" sz="12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1200" dirty="0" smtClean="0">
                <a:latin typeface="Calibri" pitchFamily="34" charset="0"/>
              </a:rPr>
              <a:t>based on STAAR performance:</a:t>
            </a:r>
          </a:p>
          <a:p>
            <a:pPr marL="342900" indent="-228600">
              <a:buClr>
                <a:srgbClr val="C45816"/>
              </a:buClr>
              <a:buSzPct val="150000"/>
            </a:pPr>
            <a:endParaRPr lang="en-US" sz="400" dirty="0" smtClean="0">
              <a:latin typeface="Calibri" pitchFamily="34" charset="0"/>
            </a:endParaRPr>
          </a:p>
          <a:p>
            <a:pPr marL="5715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Phase-in 1 Level II satisfactory performance: </a:t>
            </a:r>
            <a:br>
              <a:rPr lang="en-US" sz="1200" dirty="0" smtClean="0">
                <a:latin typeface="Calibri" pitchFamily="34" charset="0"/>
              </a:rPr>
            </a:br>
            <a:r>
              <a:rPr lang="en-US" sz="1200" dirty="0" smtClean="0">
                <a:latin typeface="Calibri" pitchFamily="34" charset="0"/>
              </a:rPr>
              <a:t>One point for each percent of tests at the Phase-in 1 Level II satisfactory performance standard.</a:t>
            </a:r>
          </a:p>
          <a:p>
            <a:pPr marL="571500" lvl="1" indent="-228600">
              <a:buClr>
                <a:srgbClr val="C45816"/>
              </a:buClr>
              <a:buSzPct val="150000"/>
            </a:pPr>
            <a:endParaRPr lang="en-US" sz="400" dirty="0" smtClean="0">
              <a:latin typeface="Calibri" pitchFamily="34" charset="0"/>
            </a:endParaRPr>
          </a:p>
          <a:p>
            <a:pPr marL="571500" lvl="1" indent="-228600">
              <a:buClr>
                <a:srgbClr val="C45816"/>
              </a:buClr>
              <a:buSzPct val="150000"/>
            </a:pPr>
            <a:endParaRPr lang="en-US" sz="1200" dirty="0" smtClean="0">
              <a:latin typeface="Calibri" pitchFamily="34" charset="0"/>
            </a:endParaRPr>
          </a:p>
          <a:p>
            <a:pPr marL="571500" lvl="1" indent="-228600">
              <a:buClr>
                <a:srgbClr val="C45816"/>
              </a:buClr>
              <a:buSzPct val="150000"/>
            </a:pPr>
            <a:endParaRPr lang="en-US" sz="1200" dirty="0" smtClean="0">
              <a:latin typeface="Calibri" pitchFamily="34" charset="0"/>
            </a:endParaRPr>
          </a:p>
          <a:p>
            <a:pPr marL="571500" lvl="1" indent="-228600">
              <a:buClr>
                <a:srgbClr val="C45816"/>
              </a:buClr>
              <a:buSzPct val="150000"/>
            </a:pPr>
            <a:endParaRPr lang="en-US" sz="1200" dirty="0" smtClean="0">
              <a:latin typeface="Calibri" pitchFamily="34" charset="0"/>
            </a:endParaRPr>
          </a:p>
          <a:p>
            <a:pPr marL="571500" lvl="1" indent="-228600">
              <a:buClr>
                <a:srgbClr val="C45816"/>
              </a:buClr>
              <a:buSzPct val="150000"/>
            </a:pPr>
            <a:endParaRPr lang="en-US" sz="1200" dirty="0" smtClean="0">
              <a:latin typeface="Calibri" pitchFamily="34" charset="0"/>
            </a:endParaRPr>
          </a:p>
          <a:p>
            <a:pPr marL="3429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By 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Subject Area:  </a:t>
            </a:r>
            <a:br>
              <a:rPr lang="en-US" sz="1200" dirty="0" smtClean="0">
                <a:latin typeface="Calibri" pitchFamily="34" charset="0"/>
                <a:cs typeface="Calibri" pitchFamily="34" charset="0"/>
              </a:rPr>
            </a:br>
            <a:r>
              <a:rPr lang="en-US" sz="1200" dirty="0" smtClean="0">
                <a:latin typeface="Calibri" pitchFamily="34" charset="0"/>
                <a:cs typeface="Calibri" pitchFamily="34" charset="0"/>
              </a:rPr>
              <a:t>Reading, Mathematics, Writing, Science, and Social Studies.</a:t>
            </a:r>
          </a:p>
          <a:p>
            <a:pPr marL="342900" lvl="1" indent="-228600">
              <a:buClr>
                <a:srgbClr val="C45816"/>
              </a:buClr>
              <a:buSzPct val="150000"/>
            </a:pP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marL="3429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Student Groups:</a:t>
            </a:r>
          </a:p>
          <a:p>
            <a:pPr marL="342900" lvl="1" indent="-228600">
              <a:buClr>
                <a:srgbClr val="C45816"/>
              </a:buClr>
              <a:buSzPct val="150000"/>
            </a:pPr>
            <a:endParaRPr lang="en-US" sz="400" dirty="0">
              <a:latin typeface="Calibri" pitchFamily="34" charset="0"/>
            </a:endParaRPr>
          </a:p>
          <a:p>
            <a:pPr marL="5715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Economically Disadvantaged</a:t>
            </a:r>
          </a:p>
          <a:p>
            <a:pPr marL="5715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Lowest Performing Race/Ethnicity: </a:t>
            </a:r>
            <a:br>
              <a:rPr lang="en-US" sz="1200" dirty="0" smtClean="0">
                <a:latin typeface="Calibri" pitchFamily="34" charset="0"/>
                <a:cs typeface="Calibri" pitchFamily="34" charset="0"/>
              </a:rPr>
            </a:br>
            <a:r>
              <a:rPr lang="en-US" sz="1200" dirty="0" smtClean="0">
                <a:latin typeface="Calibri" pitchFamily="34" charset="0"/>
                <a:cs typeface="Calibri" pitchFamily="34" charset="0"/>
              </a:rPr>
              <a:t>The two lowest performing race/ethnicity student groups on the campus or within the district, based on 2012 assessment results.</a:t>
            </a:r>
          </a:p>
        </p:txBody>
      </p:sp>
      <p:sp>
        <p:nvSpPr>
          <p:cNvPr id="43012" name="Title 3"/>
          <p:cNvSpPr>
            <a:spLocks noGrp="1"/>
          </p:cNvSpPr>
          <p:nvPr>
            <p:ph type="title"/>
          </p:nvPr>
        </p:nvSpPr>
        <p:spPr>
          <a:xfrm>
            <a:off x="228600" y="594360"/>
            <a:ext cx="8686800" cy="457200"/>
          </a:xfrm>
          <a:solidFill>
            <a:srgbClr val="927AAD"/>
          </a:solidFill>
        </p:spPr>
        <p:txBody>
          <a:bodyPr/>
          <a:lstStyle/>
          <a:p>
            <a:pPr algn="ctr" eaLnBrk="1" hangingPunct="1">
              <a:lnSpc>
                <a:spcPts val="3200"/>
              </a:lnSpc>
            </a:pPr>
            <a:r>
              <a:rPr lang="en-US" sz="1800" b="1" dirty="0" smtClean="0">
                <a:solidFill>
                  <a:schemeClr val="bg1"/>
                </a:solidFill>
                <a:latin typeface="Goudy Old Style" pitchFamily="18" charset="0"/>
                <a:ea typeface="ＭＳ Ｐゴシック" pitchFamily="34" charset="-128"/>
              </a:rPr>
              <a:t>Index 3: Closing Performance Gaps</a:t>
            </a:r>
          </a:p>
        </p:txBody>
      </p:sp>
      <p:sp>
        <p:nvSpPr>
          <p:cNvPr id="5" name="Text Placeholder 5"/>
          <p:cNvSpPr txBox="1">
            <a:spLocks/>
          </p:cNvSpPr>
          <p:nvPr/>
        </p:nvSpPr>
        <p:spPr bwMode="auto">
          <a:xfrm>
            <a:off x="228600" y="1508760"/>
            <a:ext cx="868680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en-US" sz="12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Index 3:</a:t>
            </a:r>
            <a:r>
              <a:rPr lang="en-US" sz="12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Closing Performance Gaps emphasizes advanced academic achievement of economically disadvantaged students and the two lowest performing race/ethnicity student groups.</a:t>
            </a:r>
          </a:p>
          <a:p>
            <a:pPr indent="-20638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en-US" sz="1900" b="1" dirty="0">
              <a:latin typeface="Calibri" pitchFamily="34" charset="0"/>
              <a:cs typeface="Calibri" pitchFamily="34" charset="0"/>
            </a:endParaRPr>
          </a:p>
          <a:p>
            <a:pPr marL="1588">
              <a:lnSpc>
                <a:spcPts val="2400"/>
              </a:lnSpc>
              <a:buFont typeface="Wingdings 3" pitchFamily="18" charset="2"/>
              <a:buNone/>
              <a:defRPr/>
            </a:pPr>
            <a:endParaRPr lang="en-US" sz="19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ts val="2300"/>
              </a:lnSpc>
              <a:defRPr/>
            </a:pPr>
            <a:endParaRPr lang="en-US" sz="19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28600" y="6262201"/>
            <a:ext cx="3687230" cy="410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900"/>
              </a:lnSpc>
            </a:pPr>
            <a:r>
              <a:rPr lang="en-US" sz="1200" b="1" dirty="0" smtClean="0">
                <a:solidFill>
                  <a:schemeClr val="accent6"/>
                </a:solidFill>
                <a:latin typeface="Goudy Old Style" pitchFamily="18" charset="0"/>
                <a:sym typeface="Wingdings" pitchFamily="2" charset="2"/>
              </a:rPr>
              <a:t>APAC Meeting| January 22, 2014</a:t>
            </a:r>
            <a:endParaRPr lang="en-US" sz="1200" b="1" dirty="0">
              <a:solidFill>
                <a:srgbClr val="4FCEFF"/>
              </a:solidFill>
              <a:latin typeface="Goudy Old Style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28600" y="6467475"/>
            <a:ext cx="8233319" cy="374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Texas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Education Agency | Office of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Assessment and Accountability | Division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of Performance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Reporting</a:t>
            </a:r>
          </a:p>
        </p:txBody>
      </p:sp>
      <p:sp>
        <p:nvSpPr>
          <p:cNvPr id="10" name="Text Placeholder 5"/>
          <p:cNvSpPr txBox="1">
            <a:spLocks/>
          </p:cNvSpPr>
          <p:nvPr/>
        </p:nvSpPr>
        <p:spPr bwMode="auto">
          <a:xfrm>
            <a:off x="4754880" y="1910714"/>
            <a:ext cx="4114800" cy="4547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7663" indent="-347663" algn="ctr">
              <a:buClr>
                <a:srgbClr val="C45816"/>
              </a:buClr>
              <a:buSzPct val="150000"/>
            </a:pPr>
            <a:r>
              <a:rPr lang="en-US" sz="1200" b="1" dirty="0" smtClean="0">
                <a:latin typeface="Calibri" pitchFamily="34" charset="0"/>
              </a:rPr>
              <a:t>2014</a:t>
            </a:r>
            <a:endParaRPr lang="en-US" sz="800" b="1" dirty="0" smtClean="0">
              <a:latin typeface="Calibri" pitchFamily="34" charset="0"/>
            </a:endParaRPr>
          </a:p>
          <a:p>
            <a:pPr marL="347663" indent="-347663" algn="ctr">
              <a:buClr>
                <a:srgbClr val="C45816"/>
              </a:buClr>
              <a:buSzPct val="150000"/>
            </a:pPr>
            <a:endParaRPr lang="en-US" sz="800" dirty="0">
              <a:latin typeface="Calibri" pitchFamily="34" charset="0"/>
            </a:endParaRPr>
          </a:p>
          <a:p>
            <a:pPr marL="342900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Points</a:t>
            </a:r>
            <a:r>
              <a:rPr lang="en-US" sz="12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1200" dirty="0" smtClean="0">
                <a:latin typeface="Calibri" pitchFamily="34" charset="0"/>
              </a:rPr>
              <a:t>based </a:t>
            </a:r>
            <a:r>
              <a:rPr lang="en-US" sz="1200" dirty="0">
                <a:latin typeface="Calibri" pitchFamily="34" charset="0"/>
              </a:rPr>
              <a:t>on </a:t>
            </a:r>
            <a:r>
              <a:rPr lang="en-US" sz="1200" dirty="0" smtClean="0">
                <a:latin typeface="Calibri" pitchFamily="34" charset="0"/>
              </a:rPr>
              <a:t>STAAR performance:</a:t>
            </a:r>
          </a:p>
          <a:p>
            <a:pPr marL="342900" indent="-228600">
              <a:buClr>
                <a:srgbClr val="C45816"/>
              </a:buClr>
              <a:buSzPct val="150000"/>
            </a:pPr>
            <a:endParaRPr lang="en-US" sz="400" dirty="0" smtClean="0">
              <a:latin typeface="Calibri" pitchFamily="34" charset="0"/>
            </a:endParaRPr>
          </a:p>
          <a:p>
            <a:pPr marL="5715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Phase-in 1 Level II satisfactory performance: </a:t>
            </a:r>
            <a:br>
              <a:rPr lang="en-US" sz="1200" dirty="0" smtClean="0">
                <a:latin typeface="Calibri" pitchFamily="34" charset="0"/>
              </a:rPr>
            </a:br>
            <a:r>
              <a:rPr lang="en-US" sz="1200" dirty="0" smtClean="0">
                <a:latin typeface="Calibri" pitchFamily="34" charset="0"/>
              </a:rPr>
              <a:t>One point for each percent of tests at the Phase-in 1 Level II satisfactory performance standard.</a:t>
            </a:r>
          </a:p>
          <a:p>
            <a:pPr marL="571500" lvl="1" indent="-228600">
              <a:buClr>
                <a:srgbClr val="C45816"/>
              </a:buClr>
              <a:buSzPct val="150000"/>
            </a:pPr>
            <a:endParaRPr lang="en-US" sz="400" dirty="0" smtClean="0">
              <a:latin typeface="Calibri" pitchFamily="34" charset="0"/>
            </a:endParaRPr>
          </a:p>
          <a:p>
            <a:pPr marL="5715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Level III advanced performance:</a:t>
            </a:r>
            <a:br>
              <a:rPr lang="en-US" sz="1200" dirty="0" smtClean="0">
                <a:latin typeface="Calibri" pitchFamily="34" charset="0"/>
              </a:rPr>
            </a:br>
            <a:r>
              <a:rPr lang="en-US" sz="1200" dirty="0" smtClean="0">
                <a:latin typeface="Calibri" pitchFamily="34" charset="0"/>
              </a:rPr>
              <a:t>Two points for each percent of tests at the Level III advanced performance standard.</a:t>
            </a:r>
          </a:p>
          <a:p>
            <a:pPr marL="571500" lvl="1" indent="-228600">
              <a:buClr>
                <a:srgbClr val="C45816"/>
              </a:buClr>
              <a:buSzPct val="150000"/>
            </a:pPr>
            <a:endParaRPr lang="en-US" sz="1200" dirty="0" smtClean="0">
              <a:latin typeface="Calibri" pitchFamily="34" charset="0"/>
            </a:endParaRPr>
          </a:p>
          <a:p>
            <a:pPr marL="3429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By 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Subject Area:  </a:t>
            </a:r>
            <a:br>
              <a:rPr lang="en-US" sz="1200" dirty="0" smtClean="0">
                <a:latin typeface="Calibri" pitchFamily="34" charset="0"/>
                <a:cs typeface="Calibri" pitchFamily="34" charset="0"/>
              </a:rPr>
            </a:br>
            <a:r>
              <a:rPr lang="en-US" sz="1200" dirty="0" smtClean="0">
                <a:latin typeface="Calibri" pitchFamily="34" charset="0"/>
                <a:cs typeface="Calibri" pitchFamily="34" charset="0"/>
              </a:rPr>
              <a:t>Reading, Mathematics, Writing, Science, and Social Studies.</a:t>
            </a:r>
          </a:p>
          <a:p>
            <a:pPr marL="342900" lvl="1" indent="-228600">
              <a:buClr>
                <a:srgbClr val="C45816"/>
              </a:buClr>
              <a:buSzPct val="150000"/>
            </a:pP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marL="3429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Student Groups:</a:t>
            </a:r>
          </a:p>
          <a:p>
            <a:pPr marL="342900" lvl="1" indent="-228600">
              <a:buClr>
                <a:srgbClr val="C45816"/>
              </a:buClr>
              <a:buSzPct val="150000"/>
            </a:pPr>
            <a:endParaRPr lang="en-US" sz="400" dirty="0" smtClean="0">
              <a:latin typeface="Calibri" pitchFamily="34" charset="0"/>
            </a:endParaRPr>
          </a:p>
          <a:p>
            <a:pPr marL="5715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Economically Disadvantaged</a:t>
            </a:r>
          </a:p>
          <a:p>
            <a:pPr marL="5715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Lowest Performing Race/Ethnicity: </a:t>
            </a:r>
            <a:br>
              <a:rPr lang="en-US" sz="1200" dirty="0" smtClean="0">
                <a:latin typeface="Calibri" pitchFamily="34" charset="0"/>
                <a:cs typeface="Calibri" pitchFamily="34" charset="0"/>
              </a:rPr>
            </a:br>
            <a:r>
              <a:rPr lang="en-US" sz="1200" dirty="0" smtClean="0">
                <a:latin typeface="Calibri" pitchFamily="34" charset="0"/>
                <a:cs typeface="Calibri" pitchFamily="34" charset="0"/>
              </a:rPr>
              <a:t>The two lowest performing race/ethnicity student groups on the campus or within the district, based on 2013 assessment results.</a:t>
            </a:r>
          </a:p>
          <a:p>
            <a:pPr marL="5715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endParaRPr lang="en-US" sz="1200" dirty="0" smtClean="0">
              <a:latin typeface="Calibri" pitchFamily="34" charset="0"/>
            </a:endParaRPr>
          </a:p>
          <a:p>
            <a:pPr marL="804863" lvl="1" indent="-347663">
              <a:buClr>
                <a:schemeClr val="accent1"/>
              </a:buClr>
              <a:buSzPct val="75000"/>
            </a:pPr>
            <a:endParaRPr lang="en-US" sz="1900" dirty="0" smtClean="0">
              <a:latin typeface="Calibri" pitchFamily="34" charset="0"/>
            </a:endParaRPr>
          </a:p>
          <a:p>
            <a:pPr marL="804863" lvl="1" indent="-347663">
              <a:lnSpc>
                <a:spcPts val="2000"/>
              </a:lnSpc>
              <a:buClr>
                <a:schemeClr val="accent1"/>
              </a:buClr>
              <a:buSzPct val="75000"/>
            </a:pPr>
            <a:endParaRPr lang="en-US" sz="19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3"/>
          <p:cNvSpPr>
            <a:spLocks noGrp="1"/>
          </p:cNvSpPr>
          <p:nvPr>
            <p:ph type="title"/>
          </p:nvPr>
        </p:nvSpPr>
        <p:spPr>
          <a:xfrm>
            <a:off x="228600" y="594360"/>
            <a:ext cx="8686800" cy="457200"/>
          </a:xfrm>
          <a:solidFill>
            <a:srgbClr val="CD736B"/>
          </a:solidFill>
        </p:spPr>
        <p:txBody>
          <a:bodyPr/>
          <a:lstStyle/>
          <a:p>
            <a:pPr algn="ctr" eaLnBrk="1" hangingPunct="1">
              <a:lnSpc>
                <a:spcPts val="3200"/>
              </a:lnSpc>
            </a:pPr>
            <a:r>
              <a:rPr lang="en-US" sz="1800" b="1" dirty="0" smtClean="0">
                <a:solidFill>
                  <a:schemeClr val="bg1"/>
                </a:solidFill>
                <a:latin typeface="Goudy Old Style" pitchFamily="18" charset="0"/>
                <a:ea typeface="ＭＳ Ｐゴシック" pitchFamily="34" charset="-128"/>
              </a:rPr>
              <a:t>Index 4: Postsecondary Readiness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2F112B5-8C58-4CB8-BFCB-E55B00376FAE}" type="slidenum">
              <a:rPr lang="en-US" smtClean="0">
                <a:latin typeface="+mn-lt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24580" name="Text Placeholder 5"/>
          <p:cNvSpPr txBox="1">
            <a:spLocks/>
          </p:cNvSpPr>
          <p:nvPr/>
        </p:nvSpPr>
        <p:spPr bwMode="auto">
          <a:xfrm>
            <a:off x="228600" y="2091690"/>
            <a:ext cx="4114800" cy="4206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buFont typeface="Wingdings 3" pitchFamily="18" charset="2"/>
              <a:buNone/>
              <a:defRPr/>
            </a:pPr>
            <a:r>
              <a:rPr lang="en-US" sz="1200" b="1" dirty="0" smtClean="0">
                <a:latin typeface="Calibri" pitchFamily="34" charset="0"/>
                <a:cs typeface="Calibri" pitchFamily="34" charset="0"/>
              </a:rPr>
              <a:t>2013</a:t>
            </a:r>
          </a:p>
          <a:p>
            <a:pPr algn="ctr">
              <a:buFont typeface="Wingdings 3" pitchFamily="18" charset="2"/>
              <a:buNone/>
              <a:defRPr/>
            </a:pPr>
            <a:endParaRPr lang="en-US" sz="400" dirty="0" smtClean="0">
              <a:latin typeface="Calibri" pitchFamily="34" charset="0"/>
              <a:cs typeface="Calibri" pitchFamily="34" charset="0"/>
            </a:endParaRPr>
          </a:p>
          <a:p>
            <a:pPr marL="344488" indent="-230188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Graduation Score: Combined performance across the graduation and dropout rates for:</a:t>
            </a:r>
          </a:p>
          <a:p>
            <a:pPr marL="344488" lvl="1" indent="-230188">
              <a:buClr>
                <a:srgbClr val="C45816"/>
              </a:buClr>
              <a:buSzPct val="150000"/>
              <a:defRPr/>
            </a:pPr>
            <a:endParaRPr lang="en-US" sz="400" dirty="0" smtClean="0">
              <a:latin typeface="Calibri" pitchFamily="34" charset="0"/>
              <a:cs typeface="Calibri" pitchFamily="34" charset="0"/>
            </a:endParaRPr>
          </a:p>
          <a:p>
            <a:pPr marL="57150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Grade 9-12 Four-Year Graduation Rate for All Students and all student groups; or</a:t>
            </a:r>
          </a:p>
          <a:p>
            <a:pPr marL="57150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Grade 9-12 Five-Year Graduation Rate for All Students and all student groups, whichever contributes the higher number of points to the index.</a:t>
            </a:r>
            <a:r>
              <a:rPr lang="en-US" sz="1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sz="1200" dirty="0" smtClean="0">
                <a:latin typeface="Calibri" pitchFamily="34" charset="0"/>
                <a:cs typeface="Calibri" pitchFamily="34" charset="0"/>
              </a:rPr>
            </a:br>
            <a:endParaRPr lang="en-US" sz="800" dirty="0" smtClean="0">
              <a:latin typeface="Calibri" pitchFamily="34" charset="0"/>
              <a:cs typeface="Calibri" pitchFamily="34" charset="0"/>
            </a:endParaRPr>
          </a:p>
          <a:p>
            <a:pPr marL="344488" indent="-230188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RHSP/DAP Graduates: All Students and race/ethnicity student groups.</a:t>
            </a:r>
          </a:p>
          <a:p>
            <a:pPr marL="344488" indent="-344488">
              <a:spcBef>
                <a:spcPts val="600"/>
              </a:spcBef>
              <a:spcAft>
                <a:spcPts val="0"/>
              </a:spcAft>
              <a:buClr>
                <a:srgbClr val="C45816"/>
              </a:buClr>
              <a:buSzPct val="150000"/>
              <a:defRPr/>
            </a:pPr>
            <a:endParaRPr lang="en-US" sz="1200" dirty="0">
              <a:latin typeface="Calibri" pitchFamily="34" charset="0"/>
              <a:ea typeface="Times New Roman"/>
              <a:cs typeface="Calibri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0" y="6262201"/>
            <a:ext cx="3687230" cy="410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900"/>
              </a:lnSpc>
            </a:pPr>
            <a:r>
              <a:rPr lang="en-US" sz="1200" b="1" dirty="0" smtClean="0">
                <a:solidFill>
                  <a:schemeClr val="accent6"/>
                </a:solidFill>
                <a:latin typeface="Goudy Old Style" pitchFamily="18" charset="0"/>
                <a:sym typeface="Wingdings" pitchFamily="2" charset="2"/>
              </a:rPr>
              <a:t>APAC Meeting| January 22, 2014</a:t>
            </a:r>
            <a:endParaRPr lang="en-US" sz="1200" b="1" dirty="0">
              <a:solidFill>
                <a:srgbClr val="4FCEFF"/>
              </a:solidFill>
              <a:latin typeface="Goudy Old Style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28600" y="6467475"/>
            <a:ext cx="8233319" cy="374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Texas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Education Agency | Office of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Assessment and Accountability | Division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of Performance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Reporting</a:t>
            </a:r>
          </a:p>
        </p:txBody>
      </p:sp>
      <p:sp>
        <p:nvSpPr>
          <p:cNvPr id="9" name="Text Placeholder 5"/>
          <p:cNvSpPr txBox="1">
            <a:spLocks/>
          </p:cNvSpPr>
          <p:nvPr/>
        </p:nvSpPr>
        <p:spPr bwMode="auto">
          <a:xfrm>
            <a:off x="228600" y="1508760"/>
            <a:ext cx="8686800" cy="586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en-US" sz="12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Index 4:</a:t>
            </a:r>
            <a:r>
              <a:rPr lang="en-US" sz="12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Postsecondary Readiness emphasizes the importance of earning a high school diploma that provides students with the foundation necessary for success in college, the workforce, job training programs, or the military; and the role of elementary and middle schools in preparing students for high school.</a:t>
            </a:r>
          </a:p>
          <a:p>
            <a:pPr indent="-20638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endParaRPr lang="en-US" sz="1900" b="1" dirty="0">
              <a:latin typeface="Calibri" pitchFamily="34" charset="0"/>
              <a:cs typeface="Calibri" pitchFamily="34" charset="0"/>
            </a:endParaRPr>
          </a:p>
          <a:p>
            <a:pPr marL="1588">
              <a:lnSpc>
                <a:spcPts val="2400"/>
              </a:lnSpc>
              <a:buFont typeface="Wingdings 3" pitchFamily="18" charset="2"/>
              <a:buNone/>
              <a:defRPr/>
            </a:pPr>
            <a:endParaRPr lang="en-US" sz="19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ts val="2300"/>
              </a:lnSpc>
              <a:defRPr/>
            </a:pPr>
            <a:endParaRPr lang="en-US" sz="19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Text Placeholder 5"/>
          <p:cNvSpPr txBox="1">
            <a:spLocks/>
          </p:cNvSpPr>
          <p:nvPr/>
        </p:nvSpPr>
        <p:spPr bwMode="auto">
          <a:xfrm>
            <a:off x="4754880" y="2091690"/>
            <a:ext cx="4114800" cy="4451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buFont typeface="Wingdings 3" pitchFamily="18" charset="2"/>
              <a:buNone/>
              <a:defRPr/>
            </a:pPr>
            <a:r>
              <a:rPr lang="en-US" sz="1200" b="1" dirty="0" smtClean="0">
                <a:latin typeface="Calibri" pitchFamily="34" charset="0"/>
                <a:cs typeface="Calibri" pitchFamily="34" charset="0"/>
              </a:rPr>
              <a:t>2014</a:t>
            </a:r>
          </a:p>
          <a:p>
            <a:pPr algn="ctr">
              <a:buFont typeface="Wingdings 3" pitchFamily="18" charset="2"/>
              <a:buNone/>
              <a:defRPr/>
            </a:pPr>
            <a:endParaRPr lang="en-US" sz="400" dirty="0" smtClean="0">
              <a:latin typeface="Calibri" pitchFamily="34" charset="0"/>
              <a:cs typeface="Calibri" pitchFamily="34" charset="0"/>
            </a:endParaRPr>
          </a:p>
          <a:p>
            <a:pPr marL="344488" indent="-230188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Graduation Score: Combined performance across the graduation and dropout rates for:</a:t>
            </a:r>
          </a:p>
          <a:p>
            <a:pPr marL="344488" lvl="1" indent="-230188">
              <a:buClr>
                <a:srgbClr val="C45816"/>
              </a:buClr>
              <a:buSzPct val="150000"/>
              <a:defRPr/>
            </a:pPr>
            <a:endParaRPr lang="en-US" sz="400" dirty="0" smtClean="0">
              <a:latin typeface="Calibri" pitchFamily="34" charset="0"/>
              <a:cs typeface="Calibri" pitchFamily="34" charset="0"/>
            </a:endParaRPr>
          </a:p>
          <a:p>
            <a:pPr marL="57150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Grade 9-12 Four-Year Graduation Rate for All Students and all student groups; or</a:t>
            </a:r>
          </a:p>
          <a:p>
            <a:pPr marL="57150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Grade 9-12 Five-Year Graduation Rate for All Students and all student groups, whichever contributes the higher number of points to the index.</a:t>
            </a:r>
            <a:r>
              <a:rPr lang="en-US" sz="1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sz="1200" dirty="0" smtClean="0">
                <a:latin typeface="Calibri" pitchFamily="34" charset="0"/>
                <a:cs typeface="Calibri" pitchFamily="34" charset="0"/>
              </a:rPr>
            </a:br>
            <a:endParaRPr lang="en-US" sz="800" dirty="0" smtClean="0">
              <a:latin typeface="Calibri" pitchFamily="34" charset="0"/>
              <a:cs typeface="Calibri" pitchFamily="34" charset="0"/>
            </a:endParaRPr>
          </a:p>
          <a:p>
            <a:pPr marL="344488" indent="-230188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RHSP/DAP Graduates: All Students and race/ethnicity student groups.</a:t>
            </a:r>
          </a:p>
          <a:p>
            <a:pPr marL="344488" indent="-230188">
              <a:buClr>
                <a:srgbClr val="C45816"/>
              </a:buClr>
              <a:buSzPct val="150000"/>
              <a:defRPr/>
            </a:pPr>
            <a:endParaRPr lang="en-US" sz="12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344488" indent="-230188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STAAR Score: STAAR Percent Met Final Level </a:t>
            </a:r>
            <a:r>
              <a:rPr lang="en-US" sz="1200" dirty="0" err="1" smtClean="0">
                <a:latin typeface="Calibri" pitchFamily="34" charset="0"/>
                <a:cs typeface="Calibri" pitchFamily="34" charset="0"/>
              </a:rPr>
              <a:t>ll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 on one or more tests for All Students and race/ethnicity student groups.</a:t>
            </a:r>
          </a:p>
          <a:p>
            <a:pPr marL="344488" indent="-230188">
              <a:buClr>
                <a:srgbClr val="C45816"/>
              </a:buClr>
              <a:buSzPct val="150000"/>
              <a:defRPr/>
            </a:pPr>
            <a:endParaRPr lang="en-US" sz="800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 3" pitchFamily="18" charset="2"/>
              <a:buNone/>
              <a:defRPr/>
            </a:pPr>
            <a:r>
              <a:rPr lang="en-US" sz="1200" b="1" dirty="0" smtClean="0">
                <a:latin typeface="Calibri" pitchFamily="34" charset="0"/>
                <a:cs typeface="Calibri" pitchFamily="34" charset="0"/>
              </a:rPr>
              <a:t>Additional Indicators Required by House Bill 5 (83rd Texas Legislature, 2013)</a:t>
            </a:r>
          </a:p>
          <a:p>
            <a:pPr>
              <a:buFont typeface="Wingdings 3" pitchFamily="18" charset="2"/>
              <a:buNone/>
              <a:defRPr/>
            </a:pPr>
            <a:endParaRPr lang="en-US" sz="400" b="1" dirty="0" smtClean="0">
              <a:latin typeface="Calibri" pitchFamily="34" charset="0"/>
              <a:cs typeface="Calibri" pitchFamily="34" charset="0"/>
            </a:endParaRPr>
          </a:p>
          <a:p>
            <a:pPr marL="344488" indent="-230188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Texas Success Initiative college readiness benchmarks</a:t>
            </a:r>
            <a:r>
              <a:rPr lang="en-US" sz="1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344488" indent="-230188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marL="344488" indent="-230188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Number of students who earn postsecondary credit required for a foundation high school program, an associate’s degree, or an industry certification.</a:t>
            </a:r>
            <a:endParaRPr lang="en-US" sz="1200" dirty="0">
              <a:latin typeface="Calibri" pitchFamily="34" charset="0"/>
              <a:ea typeface="Times New Roman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A17D6A3A-6948-42CC-B597-4C98C2967860}" type="slidenum">
              <a:rPr lang="en-US" sz="1200" smtClean="0">
                <a:latin typeface="Tw Cen MT" pitchFamily="34" charset="0"/>
                <a:ea typeface="ＭＳ Ｐゴシック" pitchFamily="34" charset="-128"/>
              </a:rPr>
              <a:pPr>
                <a:lnSpc>
                  <a:spcPct val="80000"/>
                </a:lnSpc>
              </a:pPr>
              <a:t>6</a:t>
            </a:fld>
            <a:endParaRPr lang="en-US" sz="120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40963" name="Text Placeholder 5"/>
          <p:cNvSpPr txBox="1">
            <a:spLocks/>
          </p:cNvSpPr>
          <p:nvPr/>
        </p:nvSpPr>
        <p:spPr bwMode="auto">
          <a:xfrm>
            <a:off x="595313" y="1689100"/>
            <a:ext cx="8216900" cy="515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lnSpc>
                <a:spcPts val="2800"/>
              </a:lnSpc>
              <a:buClr>
                <a:srgbClr val="C45816"/>
              </a:buClr>
              <a:buSzPct val="150000"/>
              <a:tabLst>
                <a:tab pos="1947863" algn="l"/>
                <a:tab pos="2405063" algn="l"/>
              </a:tabLst>
            </a:pPr>
            <a:endParaRPr lang="en-US">
              <a:latin typeface="Calibri" pitchFamily="34" charset="0"/>
            </a:endParaRPr>
          </a:p>
        </p:txBody>
      </p:sp>
      <p:sp>
        <p:nvSpPr>
          <p:cNvPr id="40964" name="Title 5"/>
          <p:cNvSpPr>
            <a:spLocks noGrp="1"/>
          </p:cNvSpPr>
          <p:nvPr>
            <p:ph type="title"/>
          </p:nvPr>
        </p:nvSpPr>
        <p:spPr>
          <a:xfrm>
            <a:off x="228600" y="594360"/>
            <a:ext cx="8686800" cy="457200"/>
          </a:xfrm>
          <a:solidFill>
            <a:schemeClr val="tx1"/>
          </a:solidFill>
        </p:spPr>
        <p:txBody>
          <a:bodyPr/>
          <a:lstStyle/>
          <a:p>
            <a:pPr algn="ctr"/>
            <a:r>
              <a:rPr lang="en-US" sz="1800" b="1" dirty="0" smtClean="0">
                <a:solidFill>
                  <a:schemeClr val="bg1"/>
                </a:solidFill>
                <a:latin typeface="Goudy Old Style" pitchFamily="18" charset="0"/>
                <a:ea typeface="ＭＳ Ｐゴシック" pitchFamily="34" charset="-128"/>
              </a:rPr>
              <a:t>Distinction Designations</a:t>
            </a:r>
            <a:endParaRPr lang="en-US" sz="1800" dirty="0" smtClean="0">
              <a:solidFill>
                <a:schemeClr val="bg1"/>
              </a:solidFill>
              <a:latin typeface="Goudy Old Style" pitchFamily="18" charset="0"/>
              <a:ea typeface="ＭＳ Ｐゴシック" pitchFamily="34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75" y="1510665"/>
            <a:ext cx="4114800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4488" indent="-344488" algn="ctr">
              <a:buClr>
                <a:srgbClr val="C45816"/>
              </a:buClr>
              <a:buSzPct val="150000"/>
              <a:defRPr/>
            </a:pPr>
            <a:r>
              <a:rPr lang="en-US" sz="1200" b="1" dirty="0" smtClean="0">
                <a:latin typeface="Calibri" pitchFamily="34" charset="0"/>
                <a:cs typeface="Calibri" pitchFamily="34" charset="0"/>
              </a:rPr>
              <a:t>2013 Distinction Designation</a:t>
            </a:r>
          </a:p>
          <a:p>
            <a:pPr marL="344488" indent="-344488" algn="ctr">
              <a:buClr>
                <a:srgbClr val="C45816"/>
              </a:buClr>
              <a:buSzPct val="150000"/>
              <a:defRPr/>
            </a:pPr>
            <a:endParaRPr lang="en-US" sz="800" dirty="0" smtClean="0">
              <a:latin typeface="Calibri" pitchFamily="34" charset="0"/>
              <a:cs typeface="Calibri" pitchFamily="34" charset="0"/>
            </a:endParaRPr>
          </a:p>
          <a:p>
            <a:pPr marL="344488" indent="-230188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Campus Top Twenty-Five Percent: </a:t>
            </a:r>
          </a:p>
          <a:p>
            <a:pPr marL="344488" indent="-230188">
              <a:buClr>
                <a:srgbClr val="C45816"/>
              </a:buClr>
              <a:buSzPct val="150000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	Campuses in the top quartile of their campus comparison</a:t>
            </a:r>
          </a:p>
          <a:p>
            <a:pPr marL="344488" indent="-230188">
              <a:buClr>
                <a:srgbClr val="C45816"/>
              </a:buClr>
              <a:buSzPct val="150000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	group earn a distinction designation.</a:t>
            </a:r>
          </a:p>
          <a:p>
            <a:pPr marL="344488" indent="-230188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endParaRPr lang="en-US" sz="400" dirty="0" smtClean="0">
              <a:latin typeface="Calibri" pitchFamily="34" charset="0"/>
              <a:cs typeface="Calibri" pitchFamily="34" charset="0"/>
            </a:endParaRPr>
          </a:p>
          <a:p>
            <a:pPr marL="54864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Student Progress (based on Index 2)</a:t>
            </a:r>
          </a:p>
          <a:p>
            <a:pPr marL="548640" lvl="1" indent="-228600">
              <a:buClr>
                <a:srgbClr val="C45816"/>
              </a:buClr>
              <a:buSzPct val="150000"/>
              <a:defRPr/>
            </a:pP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marL="54864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Academic Achievement in:</a:t>
            </a:r>
          </a:p>
          <a:p>
            <a:pPr marL="77724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Reading/English Language Arts</a:t>
            </a:r>
          </a:p>
          <a:p>
            <a:pPr marL="77724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Mathematics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/>
            </a:r>
            <a:br>
              <a:rPr lang="en-US" sz="1800" dirty="0">
                <a:latin typeface="Calibri" pitchFamily="34" charset="0"/>
                <a:cs typeface="Calibri" pitchFamily="34" charset="0"/>
              </a:rPr>
            </a:br>
            <a:endParaRPr lang="en-US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76700" y="1510665"/>
            <a:ext cx="498157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8" indent="-344488" algn="ctr">
              <a:buClr>
                <a:srgbClr val="C45816"/>
              </a:buClr>
              <a:buSzPct val="150000"/>
              <a:defRPr/>
            </a:pPr>
            <a:r>
              <a:rPr lang="en-US" sz="1200" b="1" dirty="0" smtClean="0">
                <a:latin typeface="Calibri" pitchFamily="34" charset="0"/>
                <a:cs typeface="Calibri" pitchFamily="34" charset="0"/>
              </a:rPr>
              <a:t>2014 Distinction Designation</a:t>
            </a:r>
          </a:p>
          <a:p>
            <a:pPr marL="344488" indent="-344488" algn="ctr">
              <a:buClr>
                <a:srgbClr val="C45816"/>
              </a:buClr>
              <a:buSzPct val="150000"/>
              <a:defRPr/>
            </a:pPr>
            <a:endParaRPr lang="en-US" sz="800" dirty="0" smtClean="0">
              <a:latin typeface="Calibri" pitchFamily="34" charset="0"/>
              <a:cs typeface="Calibri" pitchFamily="34" charset="0"/>
            </a:endParaRPr>
          </a:p>
          <a:p>
            <a:pPr marL="344488" indent="-230188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Campus Top Twenty-Five Percent:</a:t>
            </a:r>
          </a:p>
          <a:p>
            <a:pPr marL="344488" indent="-230188">
              <a:buClr>
                <a:srgbClr val="C45816"/>
              </a:buClr>
              <a:buSzPct val="150000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	Campuses in the top quartile of their campus comparison </a:t>
            </a:r>
          </a:p>
          <a:p>
            <a:pPr marL="344488" indent="-230188">
              <a:buClr>
                <a:srgbClr val="C45816"/>
              </a:buClr>
              <a:buSzPct val="150000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	group earn a distinction designation.</a:t>
            </a:r>
          </a:p>
          <a:p>
            <a:pPr marL="344488" indent="-230188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endParaRPr lang="en-US" sz="400" dirty="0" smtClean="0">
              <a:latin typeface="Calibri" pitchFamily="34" charset="0"/>
              <a:cs typeface="Calibri" pitchFamily="34" charset="0"/>
            </a:endParaRPr>
          </a:p>
          <a:p>
            <a:pPr marL="54864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Student Progress (based on Index 2)</a:t>
            </a:r>
          </a:p>
          <a:p>
            <a:pPr marL="54864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Closing Performance Gaps (based on Index 3)</a:t>
            </a:r>
            <a:endParaRPr lang="en-US" sz="400" dirty="0" smtClean="0">
              <a:latin typeface="Calibri" pitchFamily="34" charset="0"/>
              <a:cs typeface="Calibri" pitchFamily="34" charset="0"/>
            </a:endParaRPr>
          </a:p>
          <a:p>
            <a:pPr marL="54864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Academic Achievement in:</a:t>
            </a:r>
          </a:p>
          <a:p>
            <a:pPr marL="77724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Reading/English Language Arts</a:t>
            </a:r>
          </a:p>
          <a:p>
            <a:pPr marL="77724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Mathematics</a:t>
            </a:r>
            <a:endParaRPr lang="en-US" sz="1800" dirty="0" smtClean="0">
              <a:latin typeface="Calibri" pitchFamily="34" charset="0"/>
              <a:cs typeface="Calibri" pitchFamily="34" charset="0"/>
            </a:endParaRPr>
          </a:p>
          <a:p>
            <a:pPr marL="77724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Science</a:t>
            </a:r>
          </a:p>
          <a:p>
            <a:pPr marL="77724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Social Studies</a:t>
            </a:r>
          </a:p>
          <a:p>
            <a:pPr marL="800100" indent="-228600">
              <a:buClr>
                <a:srgbClr val="C45816"/>
              </a:buClr>
              <a:buSzPct val="150000"/>
              <a:defRPr/>
            </a:pPr>
            <a:endParaRPr lang="en-US" sz="400" dirty="0">
              <a:latin typeface="Calibri" pitchFamily="34" charset="0"/>
              <a:cs typeface="Calibri" pitchFamily="34" charset="0"/>
            </a:endParaRPr>
          </a:p>
          <a:p>
            <a:pPr marL="347472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Districts and Campuses Postsecondary Readiness:</a:t>
            </a:r>
          </a:p>
          <a:p>
            <a:pPr marL="347472" indent="-228600">
              <a:buClr>
                <a:srgbClr val="C45816"/>
              </a:buClr>
              <a:buSzPct val="150000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	House Bill 5 (83</a:t>
            </a:r>
            <a:r>
              <a:rPr lang="en-US" sz="1200" baseline="30000" dirty="0" smtClean="0">
                <a:latin typeface="Calibri" pitchFamily="34" charset="0"/>
                <a:cs typeface="Calibri" pitchFamily="34" charset="0"/>
              </a:rPr>
              <a:t>rd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 Texas Legislature, 2013) expanded distinction</a:t>
            </a:r>
          </a:p>
          <a:p>
            <a:pPr marL="347472" indent="-228600">
              <a:buClr>
                <a:srgbClr val="C45816"/>
              </a:buClr>
              <a:buSzPct val="150000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	designations to both districts and campuses for outstanding performance in attainment of postsecondary readiness.</a:t>
            </a:r>
            <a:br>
              <a:rPr lang="en-US" sz="1200" dirty="0" smtClean="0">
                <a:latin typeface="Calibri" pitchFamily="34" charset="0"/>
                <a:cs typeface="Calibri" pitchFamily="34" charset="0"/>
              </a:rPr>
            </a:br>
            <a:r>
              <a:rPr lang="en-US" sz="400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marL="347472" indent="-228600">
              <a:buClr>
                <a:srgbClr val="C45816"/>
              </a:buClr>
              <a:buSzPct val="150000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Criteria must include indicators based on percentages of students who:</a:t>
            </a:r>
          </a:p>
          <a:p>
            <a:pPr marL="54864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Achieve college-readiness standards on STAAR;</a:t>
            </a:r>
          </a:p>
          <a:p>
            <a:pPr marL="54864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Earn nationally or internationally recognized business/industry certification;</a:t>
            </a:r>
          </a:p>
          <a:p>
            <a:pPr marL="54864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Complete a coherent sequence of CTE courses;</a:t>
            </a:r>
          </a:p>
          <a:p>
            <a:pPr marL="54864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Complete dual credit courses or a postsecondary course for local credit; </a:t>
            </a:r>
          </a:p>
          <a:p>
            <a:pPr marL="54864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Achieve college readiness standards on SAT, ACT, PSAT, or ACT-PLAN examinations; and</a:t>
            </a:r>
          </a:p>
          <a:p>
            <a:pPr marL="54864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200" dirty="0" smtClean="0">
                <a:latin typeface="Calibri" pitchFamily="34" charset="0"/>
                <a:cs typeface="Calibri" pitchFamily="34" charset="0"/>
              </a:rPr>
              <a:t>Earn college credit based on AP/IB performance.</a:t>
            </a:r>
            <a:br>
              <a:rPr lang="en-US" sz="1200" dirty="0" smtClean="0">
                <a:latin typeface="Calibri" pitchFamily="34" charset="0"/>
                <a:cs typeface="Calibri" pitchFamily="34" charset="0"/>
              </a:rPr>
            </a:br>
            <a:endParaRPr lang="en-US" sz="12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28600" y="6262201"/>
            <a:ext cx="3687230" cy="410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900"/>
              </a:lnSpc>
            </a:pPr>
            <a:r>
              <a:rPr lang="en-US" sz="1200" b="1" dirty="0" smtClean="0">
                <a:solidFill>
                  <a:schemeClr val="accent6"/>
                </a:solidFill>
                <a:latin typeface="Goudy Old Style" pitchFamily="18" charset="0"/>
                <a:sym typeface="Wingdings" pitchFamily="2" charset="2"/>
              </a:rPr>
              <a:t>APAC Meeting| January 22, 2014</a:t>
            </a:r>
            <a:endParaRPr lang="en-US" sz="1200" b="1" dirty="0">
              <a:solidFill>
                <a:srgbClr val="4FCEFF"/>
              </a:solidFill>
              <a:latin typeface="Goudy Old Style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28600" y="6467475"/>
            <a:ext cx="8233319" cy="374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Texas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Education Agency | Office of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Assessment and Accountability | Division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of Performance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Reporting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8A9D462C-67E2-4385-8C46-E153929520D7}" type="slidenum">
              <a:rPr lang="en-US" sz="1200" smtClean="0">
                <a:latin typeface="Tw Cen MT" pitchFamily="34" charset="0"/>
                <a:ea typeface="ＭＳ Ｐゴシック" pitchFamily="34" charset="-128"/>
              </a:rPr>
              <a:pPr>
                <a:lnSpc>
                  <a:spcPct val="80000"/>
                </a:lnSpc>
              </a:pPr>
              <a:t>7</a:t>
            </a:fld>
            <a:endParaRPr lang="en-US" sz="120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14339" name="Text Placeholder 5"/>
          <p:cNvSpPr txBox="1">
            <a:spLocks/>
          </p:cNvSpPr>
          <p:nvPr/>
        </p:nvSpPr>
        <p:spPr bwMode="auto">
          <a:xfrm>
            <a:off x="595313" y="1689100"/>
            <a:ext cx="8216900" cy="515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lnSpc>
                <a:spcPts val="2800"/>
              </a:lnSpc>
              <a:buClr>
                <a:srgbClr val="C45816"/>
              </a:buClr>
              <a:buSzPct val="150000"/>
              <a:tabLst>
                <a:tab pos="1947863" algn="l"/>
                <a:tab pos="2405063" algn="l"/>
              </a:tabLst>
            </a:pPr>
            <a:endParaRPr lang="en-US">
              <a:latin typeface="Calibri" pitchFamily="34" charset="0"/>
            </a:endParaRPr>
          </a:p>
        </p:txBody>
      </p:sp>
      <p:sp>
        <p:nvSpPr>
          <p:cNvPr id="14340" name="Title 5"/>
          <p:cNvSpPr>
            <a:spLocks noGrp="1"/>
          </p:cNvSpPr>
          <p:nvPr>
            <p:ph type="title"/>
          </p:nvPr>
        </p:nvSpPr>
        <p:spPr>
          <a:xfrm>
            <a:off x="228600" y="594360"/>
            <a:ext cx="8686800" cy="457200"/>
          </a:xfrm>
          <a:solidFill>
            <a:srgbClr val="FFD54F"/>
          </a:solidFill>
        </p:spPr>
        <p:txBody>
          <a:bodyPr/>
          <a:lstStyle/>
          <a:p>
            <a:pPr algn="ctr"/>
            <a:r>
              <a:rPr lang="en-US" sz="1800" b="1" dirty="0" smtClean="0">
                <a:solidFill>
                  <a:srgbClr val="002060"/>
                </a:solidFill>
                <a:latin typeface="Goudy Old Style" pitchFamily="18" charset="0"/>
                <a:ea typeface="ＭＳ Ｐゴシック" pitchFamily="34" charset="-128"/>
              </a:rPr>
              <a:t>Accountability Ratings and Designations</a:t>
            </a:r>
            <a:endParaRPr lang="en-US" sz="1800" dirty="0" smtClean="0">
              <a:solidFill>
                <a:srgbClr val="002060"/>
              </a:solidFill>
              <a:ea typeface="ＭＳ Ｐゴシック" pitchFamily="34" charset="-12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90500" y="1708151"/>
          <a:ext cx="8787131" cy="4562475"/>
        </p:xfrm>
        <a:graphic>
          <a:graphicData uri="http://schemas.openxmlformats.org/drawingml/2006/table">
            <a:tbl>
              <a:tblPr/>
              <a:tblGrid>
                <a:gridCol w="2894544"/>
                <a:gridCol w="2991697"/>
                <a:gridCol w="2900890"/>
              </a:tblGrid>
              <a:tr h="2891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2013 and 2014 Accountability Rating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(Districts and Campuses)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Times" charset="0"/>
                        </a:rPr>
                        <a:t>2013 Distinction Designations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Times" charset="0"/>
                        </a:rPr>
                        <a:t>2014 Distinction Designations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736B"/>
                    </a:solidFill>
                  </a:tcPr>
                </a:tc>
              </a:tr>
              <a:tr h="55498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Met Standard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Campuses Only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Student Progress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and/or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Academic Achievement: Reading/ELA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and/or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Academic Achievement: Mathematics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Districts and Campuses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Postsecondary Readiness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B2AE"/>
                    </a:solidFill>
                  </a:tcPr>
                </a:tc>
              </a:tr>
              <a:tr h="234315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Campuses Only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Student Progress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and/or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Closing Performance Gaps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and/or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Academic Achievement: Reading/ELA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and/or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Academic Achievement:  Mathematics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and/or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Academic Achievement: Science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 and/or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Academic Achievement: Social Studies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2D0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Met Alternative Standard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(assigned to charter operators and alternative education campuses (AECs) evaluated under alternative </a:t>
                      </a:r>
                      <a:b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</a:b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education provisions)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N/A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E9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Improvement Required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N/A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N/A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2D0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28600" y="6262201"/>
            <a:ext cx="3687230" cy="410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900"/>
              </a:lnSpc>
            </a:pPr>
            <a:r>
              <a:rPr lang="en-US" sz="1200" b="1" dirty="0" smtClean="0">
                <a:solidFill>
                  <a:schemeClr val="accent6"/>
                </a:solidFill>
                <a:latin typeface="Goudy Old Style" pitchFamily="18" charset="0"/>
                <a:sym typeface="Wingdings" pitchFamily="2" charset="2"/>
              </a:rPr>
              <a:t>APAC Meeting| January 22, 2014</a:t>
            </a:r>
            <a:endParaRPr lang="en-US" sz="1200" b="1" dirty="0">
              <a:solidFill>
                <a:srgbClr val="4FCEFF"/>
              </a:solidFill>
              <a:latin typeface="Goudy Old Style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28600" y="6467475"/>
            <a:ext cx="8233319" cy="374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Texas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Education Agency | Office of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Assessment and Accountability | Division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of Performance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Reporting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Placeholder 5"/>
          <p:cNvSpPr txBox="1">
            <a:spLocks/>
          </p:cNvSpPr>
          <p:nvPr/>
        </p:nvSpPr>
        <p:spPr bwMode="auto">
          <a:xfrm>
            <a:off x="152399" y="1511854"/>
            <a:ext cx="3337560" cy="4919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4488" indent="-344488" algn="ctr">
              <a:buClr>
                <a:srgbClr val="C45816"/>
              </a:buClr>
              <a:buSzPct val="150000"/>
              <a:tabLst>
                <a:tab pos="2971800" algn="l"/>
                <a:tab pos="3548063" algn="l"/>
              </a:tabLst>
              <a:defRPr/>
            </a:pPr>
            <a:r>
              <a:rPr lang="en-US" sz="1200" b="1" dirty="0" smtClean="0">
                <a:latin typeface="Calibri" pitchFamily="34" charset="0"/>
                <a:cs typeface="Arial" pitchFamily="34" charset="0"/>
              </a:rPr>
              <a:t>Community and Student Engagement</a:t>
            </a:r>
          </a:p>
          <a:p>
            <a:pPr marL="344488" indent="-344488">
              <a:buClr>
                <a:srgbClr val="C45816"/>
              </a:buClr>
              <a:buSzPct val="150000"/>
              <a:tabLst>
                <a:tab pos="2971800" algn="l"/>
                <a:tab pos="3548063" algn="l"/>
              </a:tabLst>
              <a:defRPr/>
            </a:pPr>
            <a:endParaRPr lang="en-US" sz="800" dirty="0" smtClean="0">
              <a:latin typeface="Calibri" pitchFamily="34" charset="0"/>
              <a:cs typeface="Arial" pitchFamily="34" charset="0"/>
            </a:endParaRPr>
          </a:p>
          <a:p>
            <a:pPr marL="287338" indent="-287338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Beginning with the 2013-14 school year, districts will be required to evaluate community and student engagement for the district and each of their campuses and assign a rating. The ratings are required to be reported to TEA by August 8, 2014.</a:t>
            </a:r>
          </a:p>
          <a:p>
            <a:pPr marL="287338" indent="-287338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endParaRPr lang="en-US" sz="800" dirty="0" smtClean="0">
              <a:latin typeface="Calibri" pitchFamily="34" charset="0"/>
              <a:ea typeface="ＭＳ Ｐゴシック" pitchFamily="34" charset="-128"/>
              <a:cs typeface="Calibri" pitchFamily="34" charset="0"/>
            </a:endParaRPr>
          </a:p>
          <a:p>
            <a:pPr marL="287338" indent="-287338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Districts will be required to assign a performance rating of exemplary, recognized, acceptable, or unacceptable based on locally determined criteria. These performance ratings must be based on criteria developed by a local committee. The agency is not permitted to determine the criteria that can be used for these evaluations.</a:t>
            </a:r>
          </a:p>
          <a:p>
            <a:pPr marL="287338" indent="-287338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endParaRPr lang="en-US" sz="800" dirty="0" smtClean="0">
              <a:latin typeface="Calibri" pitchFamily="34" charset="0"/>
              <a:ea typeface="ＭＳ Ｐゴシック" pitchFamily="34" charset="-128"/>
              <a:cs typeface="Calibri" pitchFamily="34" charset="0"/>
            </a:endParaRPr>
          </a:p>
          <a:p>
            <a:pPr marL="287338" indent="-287338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For the 2013-14 school year, TEA will collect the locally-determined ratings in the summer 2014 PEIMS Submission 3 for the district and each campus in the district. TEA will report these ratings publicly by October 1, 2014.</a:t>
            </a:r>
          </a:p>
          <a:p>
            <a:pPr marL="344488" indent="-344488">
              <a:buClr>
                <a:srgbClr val="C45816"/>
              </a:buClr>
              <a:buSzPct val="150000"/>
              <a:tabLst>
                <a:tab pos="2971800" algn="l"/>
                <a:tab pos="3548063" algn="l"/>
              </a:tabLst>
              <a:defRPr/>
            </a:pPr>
            <a:r>
              <a:rPr lang="en-US" sz="1200" dirty="0" smtClean="0">
                <a:latin typeface="Calibri" pitchFamily="34" charset="0"/>
                <a:cs typeface="Arial" pitchFamily="34" charset="0"/>
              </a:rPr>
              <a:t> </a:t>
            </a:r>
          </a:p>
          <a:p>
            <a:pPr marL="685800" indent="-342900">
              <a:buClr>
                <a:srgbClr val="C45816"/>
              </a:buClr>
              <a:buSzPct val="150000"/>
              <a:buFont typeface="Wingdings" pitchFamily="2" charset="2"/>
              <a:buChar char="§"/>
              <a:tabLst>
                <a:tab pos="2971800" algn="l"/>
                <a:tab pos="3548063" algn="l"/>
              </a:tabLst>
              <a:defRPr/>
            </a:pPr>
            <a:endParaRPr lang="en-US" sz="1200" dirty="0">
              <a:latin typeface="Calibri" pitchFamily="34" charset="0"/>
              <a:cs typeface="Arial" pitchFamily="34" charset="0"/>
            </a:endParaRPr>
          </a:p>
          <a:p>
            <a:pPr lvl="1" indent="-457200">
              <a:lnSpc>
                <a:spcPts val="2300"/>
              </a:lnSpc>
              <a:spcBef>
                <a:spcPts val="1000"/>
              </a:spcBef>
              <a:buClr>
                <a:srgbClr val="C45816"/>
              </a:buClr>
              <a:buSzPct val="150000"/>
              <a:tabLst>
                <a:tab pos="2971800" algn="l"/>
                <a:tab pos="3548063" algn="l"/>
              </a:tabLst>
              <a:defRPr/>
            </a:pPr>
            <a:endParaRPr lang="en-US" sz="1900" dirty="0">
              <a:latin typeface="Calibri" pitchFamily="34" charset="0"/>
            </a:endParaRPr>
          </a:p>
        </p:txBody>
      </p:sp>
      <p:sp>
        <p:nvSpPr>
          <p:cNvPr id="55300" name="Title 3"/>
          <p:cNvSpPr>
            <a:spLocks noGrp="1"/>
          </p:cNvSpPr>
          <p:nvPr>
            <p:ph type="title"/>
          </p:nvPr>
        </p:nvSpPr>
        <p:spPr>
          <a:xfrm>
            <a:off x="228600" y="594360"/>
            <a:ext cx="8686800" cy="457200"/>
          </a:xfrm>
          <a:solidFill>
            <a:srgbClr val="002060"/>
          </a:solidFill>
        </p:spPr>
        <p:txBody>
          <a:bodyPr/>
          <a:lstStyle/>
          <a:p>
            <a:pPr algn="ctr" eaLnBrk="1" hangingPunct="1">
              <a:lnSpc>
                <a:spcPts val="3200"/>
              </a:lnSpc>
            </a:pPr>
            <a:r>
              <a:rPr lang="en-US" sz="1800" b="1" dirty="0" smtClean="0">
                <a:solidFill>
                  <a:schemeClr val="bg1"/>
                </a:solidFill>
                <a:latin typeface="Goudy Old Style" pitchFamily="18" charset="0"/>
                <a:ea typeface="ＭＳ Ｐゴシック" pitchFamily="34" charset="-128"/>
              </a:rPr>
              <a:t>Legislative Changes - </a:t>
            </a:r>
            <a:r>
              <a:rPr lang="en-US" sz="1800" b="1" dirty="0" smtClean="0">
                <a:solidFill>
                  <a:schemeClr val="bg1"/>
                </a:solidFill>
                <a:latin typeface="Goudy Old Style" pitchFamily="18" charset="0"/>
                <a:cs typeface="Calibri" pitchFamily="34" charset="0"/>
              </a:rPr>
              <a:t>83rd Texas Legislature, 2013</a:t>
            </a:r>
            <a:endParaRPr lang="en-US" sz="1800" b="1" dirty="0" smtClean="0">
              <a:solidFill>
                <a:schemeClr val="bg1"/>
              </a:solidFill>
              <a:latin typeface="Goudy Old Style" pitchFamily="18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92A0409A-C546-494C-B9CA-75BF24EEB88A}" type="slidenum">
              <a:rPr lang="en-US" smtClean="0">
                <a:latin typeface="+mn-lt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28600" y="6262201"/>
            <a:ext cx="3687230" cy="410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900"/>
              </a:lnSpc>
            </a:pPr>
            <a:r>
              <a:rPr lang="en-US" sz="1200" b="1" dirty="0" smtClean="0">
                <a:solidFill>
                  <a:schemeClr val="accent6"/>
                </a:solidFill>
                <a:latin typeface="Goudy Old Style" pitchFamily="18" charset="0"/>
                <a:sym typeface="Wingdings" pitchFamily="2" charset="2"/>
              </a:rPr>
              <a:t>APAC Meeting| January 22, 2014</a:t>
            </a:r>
            <a:endParaRPr lang="en-US" sz="1200" b="1" dirty="0">
              <a:solidFill>
                <a:srgbClr val="4FCEFF"/>
              </a:solidFill>
              <a:latin typeface="Goudy Old Style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8600" y="6467475"/>
            <a:ext cx="8233319" cy="374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Texas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Education Agency | Office of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Assessment and Accountability | Division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of Performance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Reporting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3381372" y="1508790"/>
            <a:ext cx="285750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8" indent="-344488" algn="ctr">
              <a:buClr>
                <a:srgbClr val="C45816"/>
              </a:buClr>
              <a:buSzPct val="150000"/>
              <a:tabLst>
                <a:tab pos="2971800" algn="l"/>
                <a:tab pos="3548063" algn="l"/>
              </a:tabLst>
              <a:defRPr/>
            </a:pPr>
            <a:r>
              <a:rPr lang="en-US" sz="1200" b="1" dirty="0" smtClean="0">
                <a:latin typeface="Calibri" pitchFamily="34" charset="0"/>
              </a:rPr>
              <a:t>Dropout Recovery</a:t>
            </a:r>
            <a:endParaRPr lang="en-US" sz="1200" b="1" dirty="0" smtClean="0">
              <a:latin typeface="Calibri" pitchFamily="34" charset="0"/>
              <a:cs typeface="Arial" pitchFamily="34" charset="0"/>
            </a:endParaRPr>
          </a:p>
          <a:p>
            <a:pPr marL="344488" indent="-344488">
              <a:buClr>
                <a:srgbClr val="C45816"/>
              </a:buClr>
              <a:buSzPct val="150000"/>
              <a:tabLst>
                <a:tab pos="2971800" algn="l"/>
                <a:tab pos="3548063" algn="l"/>
              </a:tabLst>
              <a:defRPr/>
            </a:pPr>
            <a:endParaRPr lang="en-US" sz="800" dirty="0" smtClean="0">
              <a:latin typeface="Calibri" pitchFamily="34" charset="0"/>
              <a:cs typeface="Arial" pitchFamily="34" charset="0"/>
            </a:endParaRPr>
          </a:p>
          <a:p>
            <a:pPr marL="287338" indent="-287338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Beginning with the 2013-14 school year, school districts will be required to evaluate </a:t>
            </a:r>
            <a:r>
              <a:rPr lang="en-US" sz="1200" dirty="0" smtClean="0">
                <a:latin typeface="Calibri" pitchFamily="34" charset="0"/>
              </a:rPr>
              <a:t>dropout recovery schools, which are defined as:</a:t>
            </a:r>
          </a:p>
          <a:p>
            <a:pPr marL="5715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serves students in grades 9-12;</a:t>
            </a:r>
          </a:p>
          <a:p>
            <a:pPr marL="5715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has enrollment of which at least 50 percent of the students are 17 years of age or older as of September 1 of the school year; and</a:t>
            </a:r>
          </a:p>
          <a:p>
            <a:pPr marL="5715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</a:rPr>
              <a:t>meets the eligibility requirements for and is registered under alternative education accountability procedures adopted by the commissioner.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58864" y="1508790"/>
            <a:ext cx="27432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8" indent="-344488" algn="ctr">
              <a:buClr>
                <a:srgbClr val="C45816"/>
              </a:buClr>
              <a:buSzPct val="150000"/>
              <a:tabLst>
                <a:tab pos="2971800" algn="l"/>
                <a:tab pos="3548063" algn="l"/>
              </a:tabLst>
              <a:defRPr/>
            </a:pPr>
            <a:r>
              <a:rPr lang="en-US" sz="1200" b="1" dirty="0" smtClean="0">
                <a:latin typeface="Calibri" pitchFamily="34" charset="0"/>
              </a:rPr>
              <a:t>Accountability Ratings</a:t>
            </a:r>
            <a:endParaRPr lang="en-US" sz="1200" b="1" dirty="0" smtClean="0">
              <a:latin typeface="Calibri" pitchFamily="34" charset="0"/>
              <a:cs typeface="Arial" pitchFamily="34" charset="0"/>
            </a:endParaRPr>
          </a:p>
          <a:p>
            <a:pPr marL="344488" indent="-344488">
              <a:buClr>
                <a:srgbClr val="C45816"/>
              </a:buClr>
              <a:buSzPct val="150000"/>
              <a:tabLst>
                <a:tab pos="2971800" algn="l"/>
                <a:tab pos="3548063" algn="l"/>
              </a:tabLst>
              <a:defRPr/>
            </a:pPr>
            <a:endParaRPr lang="en-US" sz="800" dirty="0" smtClean="0">
              <a:latin typeface="Calibri" pitchFamily="34" charset="0"/>
              <a:cs typeface="Arial" pitchFamily="34" charset="0"/>
            </a:endParaRPr>
          </a:p>
          <a:p>
            <a:pPr marL="287338" indent="-287338"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Beginning with the 2016-17 school year, TEA is required to assign ratings of A, B, C, D, or F to districts, and ratings of exemplary, recognized, acceptable, or unacceptable to campuses.</a:t>
            </a:r>
            <a:endParaRPr lang="en-US" sz="1200" dirty="0" smtClean="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7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4617B"/>
      </a:hlink>
      <a:folHlink>
        <a:srgbClr val="C45816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7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04617B"/>
    </a:hlink>
    <a:folHlink>
      <a:srgbClr val="C45816"/>
    </a:folHlink>
  </a:clrScheme>
</a:themeOverride>
</file>

<file path=ppt/theme/themeOverride2.xml><?xml version="1.0" encoding="utf-8"?>
<a:themeOverride xmlns:a="http://schemas.openxmlformats.org/drawingml/2006/main">
  <a:clrScheme name="Custom 7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04617B"/>
    </a:hlink>
    <a:folHlink>
      <a:srgbClr val="C4581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13901</TotalTime>
  <Words>1192</Words>
  <Application>Microsoft Office PowerPoint</Application>
  <PresentationFormat>On-screen Show (4:3)</PresentationFormat>
  <Paragraphs>283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State Accountability Overview</vt:lpstr>
      <vt:lpstr>Index 1: Student Achievement</vt:lpstr>
      <vt:lpstr>Index 2: Student Progress</vt:lpstr>
      <vt:lpstr>Index 3: Closing Performance Gaps</vt:lpstr>
      <vt:lpstr>Index 4: Postsecondary Readiness</vt:lpstr>
      <vt:lpstr>Distinction Designations</vt:lpstr>
      <vt:lpstr>Accountability Ratings and Designations</vt:lpstr>
      <vt:lpstr>Legislative Changes - 83rd Texas Legislature, 2013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dhernand</dc:creator>
  <cp:lastModifiedBy>slambert</cp:lastModifiedBy>
  <cp:revision>2470</cp:revision>
  <cp:lastPrinted>2012-05-18T20:13:36Z</cp:lastPrinted>
  <dcterms:created xsi:type="dcterms:W3CDTF">2012-06-11T17:32:09Z</dcterms:created>
  <dcterms:modified xsi:type="dcterms:W3CDTF">2014-01-23T20:51:44Z</dcterms:modified>
</cp:coreProperties>
</file>